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9" r:id="rId2"/>
  </p:sldMasterIdLst>
  <p:notesMasterIdLst>
    <p:notesMasterId r:id="rId31"/>
  </p:notesMasterIdLst>
  <p:sldIdLst>
    <p:sldId id="257" r:id="rId3"/>
    <p:sldId id="338" r:id="rId4"/>
    <p:sldId id="337" r:id="rId5"/>
    <p:sldId id="308" r:id="rId6"/>
    <p:sldId id="339" r:id="rId7"/>
    <p:sldId id="313" r:id="rId8"/>
    <p:sldId id="343" r:id="rId9"/>
    <p:sldId id="333" r:id="rId10"/>
    <p:sldId id="332" r:id="rId11"/>
    <p:sldId id="341" r:id="rId12"/>
    <p:sldId id="340" r:id="rId13"/>
    <p:sldId id="330" r:id="rId14"/>
    <p:sldId id="342" r:id="rId15"/>
    <p:sldId id="344" r:id="rId16"/>
    <p:sldId id="348" r:id="rId17"/>
    <p:sldId id="350" r:id="rId18"/>
    <p:sldId id="349" r:id="rId19"/>
    <p:sldId id="351" r:id="rId20"/>
    <p:sldId id="352" r:id="rId21"/>
    <p:sldId id="353" r:id="rId22"/>
    <p:sldId id="296" r:id="rId23"/>
    <p:sldId id="346" r:id="rId24"/>
    <p:sldId id="287" r:id="rId25"/>
    <p:sldId id="323" r:id="rId26"/>
    <p:sldId id="324" r:id="rId27"/>
    <p:sldId id="326" r:id="rId28"/>
    <p:sldId id="325" r:id="rId29"/>
    <p:sldId id="32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6E5C54-08F2-1130-3354-098AC04B476C}" name="Becky Noyens" initials="BN" userId="Becky Noyens" providerId="None"/>
  <p188:author id="{8E95189F-A6B7-38DC-A92E-235E6F39BD45}" name="Becky Noyens" initials="BN" userId="S::u0118294@thomasmore.be::153e7244-ada0-4708-8af2-74fa4041efd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636AAF"/>
    <a:srgbClr val="F08372"/>
    <a:srgbClr val="B7D7BC"/>
    <a:srgbClr val="FFE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8" autoAdjust="0"/>
    <p:restoredTop sz="96357" autoAdjust="0"/>
  </p:normalViewPr>
  <p:slideViewPr>
    <p:cSldViewPr snapToGrid="0" snapToObjects="1">
      <p:cViewPr varScale="1">
        <p:scale>
          <a:sx n="110" d="100"/>
          <a:sy n="110" d="100"/>
        </p:scale>
        <p:origin x="58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8/10/relationships/authors" Targe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BE"/>
        </a:p>
      </c:txPr>
    </c:title>
    <c:autoTitleDeleted val="0"/>
    <c:plotArea>
      <c:layout/>
      <c:barChart>
        <c:barDir val="col"/>
        <c:grouping val="clustered"/>
        <c:varyColors val="0"/>
        <c:ser>
          <c:idx val="0"/>
          <c:order val="0"/>
          <c:tx>
            <c:strRef>
              <c:f>Sheet1!$B$1</c:f>
              <c:strCache>
                <c:ptCount val="1"/>
                <c:pt idx="0">
                  <c:v>Series 1</c:v>
                </c:pt>
              </c:strCache>
            </c:strRef>
          </c:tx>
          <c:spPr>
            <a:solidFill>
              <a:srgbClr val="B7D7BC"/>
            </a:solidFill>
            <a:ln>
              <a:noFill/>
            </a:ln>
            <a:effectLst/>
          </c:spPr>
          <c:invertIfNegative val="0"/>
          <c:cat>
            <c:strRef>
              <c:f>Sheet1!$A$2:$A$4</c:f>
              <c:strCache>
                <c:ptCount val="3"/>
                <c:pt idx="0">
                  <c:v>Category 1</c:v>
                </c:pt>
                <c:pt idx="1">
                  <c:v>Category 2</c:v>
                </c:pt>
                <c:pt idx="2">
                  <c:v>Category 3</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7E65-E249-AD1E-D73179130BCA}"/>
            </c:ext>
          </c:extLst>
        </c:ser>
        <c:ser>
          <c:idx val="1"/>
          <c:order val="1"/>
          <c:tx>
            <c:strRef>
              <c:f>Sheet1!$C$1</c:f>
              <c:strCache>
                <c:ptCount val="1"/>
                <c:pt idx="0">
                  <c:v>Series 2</c:v>
                </c:pt>
              </c:strCache>
            </c:strRef>
          </c:tx>
          <c:spPr>
            <a:solidFill>
              <a:srgbClr val="F08372"/>
            </a:solidFill>
            <a:ln>
              <a:noFill/>
            </a:ln>
            <a:effectLst/>
          </c:spPr>
          <c:invertIfNegative val="0"/>
          <c:cat>
            <c:strRef>
              <c:f>Sheet1!$A$2:$A$4</c:f>
              <c:strCache>
                <c:ptCount val="3"/>
                <c:pt idx="0">
                  <c:v>Category 1</c:v>
                </c:pt>
                <c:pt idx="1">
                  <c:v>Category 2</c:v>
                </c:pt>
                <c:pt idx="2">
                  <c:v>Category 3</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1-7E65-E249-AD1E-D73179130BCA}"/>
            </c:ext>
          </c:extLst>
        </c:ser>
        <c:ser>
          <c:idx val="2"/>
          <c:order val="2"/>
          <c:tx>
            <c:strRef>
              <c:f>Sheet1!$D$1</c:f>
              <c:strCache>
                <c:ptCount val="1"/>
                <c:pt idx="0">
                  <c:v>Column2</c:v>
                </c:pt>
              </c:strCache>
            </c:strRef>
          </c:tx>
          <c:spPr>
            <a:solidFill>
              <a:srgbClr val="636AAF"/>
            </a:solidFill>
            <a:ln>
              <a:noFill/>
            </a:ln>
            <a:effectLst/>
          </c:spPr>
          <c:invertIfNegative val="0"/>
          <c:cat>
            <c:strRef>
              <c:f>Sheet1!$A$2:$A$4</c:f>
              <c:strCache>
                <c:ptCount val="3"/>
                <c:pt idx="0">
                  <c:v>Category 1</c:v>
                </c:pt>
                <c:pt idx="1">
                  <c:v>Category 2</c:v>
                </c:pt>
                <c:pt idx="2">
                  <c:v>Category 3</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2-7E65-E249-AD1E-D73179130BCA}"/>
            </c:ext>
          </c:extLst>
        </c:ser>
        <c:dLbls>
          <c:showLegendKey val="0"/>
          <c:showVal val="0"/>
          <c:showCatName val="0"/>
          <c:showSerName val="0"/>
          <c:showPercent val="0"/>
          <c:showBubbleSize val="0"/>
        </c:dLbls>
        <c:gapWidth val="219"/>
        <c:overlap val="-27"/>
        <c:axId val="1878634160"/>
        <c:axId val="1878635792"/>
      </c:barChart>
      <c:catAx>
        <c:axId val="1878634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nl-BE"/>
          </a:p>
        </c:txPr>
        <c:crossAx val="1878635792"/>
        <c:crosses val="autoZero"/>
        <c:auto val="1"/>
        <c:lblAlgn val="ctr"/>
        <c:lblOffset val="100"/>
        <c:noMultiLvlLbl val="0"/>
      </c:catAx>
      <c:valAx>
        <c:axId val="1878635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l-BE"/>
          </a:p>
        </c:txPr>
        <c:crossAx val="18786341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nl-B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BE"/>
        </a:p>
      </c:txPr>
    </c:title>
    <c:autoTitleDeleted val="0"/>
    <c:plotArea>
      <c:layout/>
      <c:barChart>
        <c:barDir val="col"/>
        <c:grouping val="clustered"/>
        <c:varyColors val="0"/>
        <c:ser>
          <c:idx val="0"/>
          <c:order val="0"/>
          <c:tx>
            <c:strRef>
              <c:f>Sheet1!$B$1</c:f>
              <c:strCache>
                <c:ptCount val="1"/>
                <c:pt idx="0">
                  <c:v>Series 1</c:v>
                </c:pt>
              </c:strCache>
            </c:strRef>
          </c:tx>
          <c:spPr>
            <a:solidFill>
              <a:srgbClr val="B7D7BC"/>
            </a:solidFill>
            <a:ln>
              <a:noFill/>
            </a:ln>
            <a:effectLst/>
          </c:spPr>
          <c:invertIfNegative val="0"/>
          <c:cat>
            <c:strRef>
              <c:f>Sheet1!$A$2:$A$4</c:f>
              <c:strCache>
                <c:ptCount val="3"/>
                <c:pt idx="0">
                  <c:v>Category 1</c:v>
                </c:pt>
                <c:pt idx="1">
                  <c:v>Category 2</c:v>
                </c:pt>
                <c:pt idx="2">
                  <c:v>Category 3</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7E65-E249-AD1E-D73179130BCA}"/>
            </c:ext>
          </c:extLst>
        </c:ser>
        <c:ser>
          <c:idx val="1"/>
          <c:order val="1"/>
          <c:tx>
            <c:strRef>
              <c:f>Sheet1!$C$1</c:f>
              <c:strCache>
                <c:ptCount val="1"/>
                <c:pt idx="0">
                  <c:v>Series 2</c:v>
                </c:pt>
              </c:strCache>
            </c:strRef>
          </c:tx>
          <c:spPr>
            <a:solidFill>
              <a:srgbClr val="F08372"/>
            </a:solidFill>
            <a:ln>
              <a:noFill/>
            </a:ln>
            <a:effectLst/>
          </c:spPr>
          <c:invertIfNegative val="0"/>
          <c:cat>
            <c:strRef>
              <c:f>Sheet1!$A$2:$A$4</c:f>
              <c:strCache>
                <c:ptCount val="3"/>
                <c:pt idx="0">
                  <c:v>Category 1</c:v>
                </c:pt>
                <c:pt idx="1">
                  <c:v>Category 2</c:v>
                </c:pt>
                <c:pt idx="2">
                  <c:v>Category 3</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1-7E65-E249-AD1E-D73179130BCA}"/>
            </c:ext>
          </c:extLst>
        </c:ser>
        <c:ser>
          <c:idx val="2"/>
          <c:order val="2"/>
          <c:tx>
            <c:strRef>
              <c:f>Sheet1!$D$1</c:f>
              <c:strCache>
                <c:ptCount val="1"/>
                <c:pt idx="0">
                  <c:v>Column2</c:v>
                </c:pt>
              </c:strCache>
            </c:strRef>
          </c:tx>
          <c:spPr>
            <a:solidFill>
              <a:srgbClr val="636AAF"/>
            </a:solidFill>
            <a:ln>
              <a:noFill/>
            </a:ln>
            <a:effectLst/>
          </c:spPr>
          <c:invertIfNegative val="0"/>
          <c:cat>
            <c:strRef>
              <c:f>Sheet1!$A$2:$A$4</c:f>
              <c:strCache>
                <c:ptCount val="3"/>
                <c:pt idx="0">
                  <c:v>Category 1</c:v>
                </c:pt>
                <c:pt idx="1">
                  <c:v>Category 2</c:v>
                </c:pt>
                <c:pt idx="2">
                  <c:v>Category 3</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2-7E65-E249-AD1E-D73179130BCA}"/>
            </c:ext>
          </c:extLst>
        </c:ser>
        <c:dLbls>
          <c:showLegendKey val="0"/>
          <c:showVal val="0"/>
          <c:showCatName val="0"/>
          <c:showSerName val="0"/>
          <c:showPercent val="0"/>
          <c:showBubbleSize val="0"/>
        </c:dLbls>
        <c:gapWidth val="219"/>
        <c:overlap val="-27"/>
        <c:axId val="1878634160"/>
        <c:axId val="1878635792"/>
      </c:barChart>
      <c:catAx>
        <c:axId val="1878634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nl-BE"/>
          </a:p>
        </c:txPr>
        <c:crossAx val="1878635792"/>
        <c:crosses val="autoZero"/>
        <c:auto val="1"/>
        <c:lblAlgn val="ctr"/>
        <c:lblOffset val="100"/>
        <c:noMultiLvlLbl val="0"/>
      </c:catAx>
      <c:valAx>
        <c:axId val="1878635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l-BE"/>
          </a:p>
        </c:txPr>
        <c:crossAx val="18786341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nl-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FD3FBB-53FF-40CE-BC42-54C69012ED59}" type="doc">
      <dgm:prSet loTypeId="urn:microsoft.com/office/officeart/2005/8/layout/chevron1" loCatId="process" qsTypeId="urn:microsoft.com/office/officeart/2005/8/quickstyle/simple1" qsCatId="simple" csTypeId="urn:microsoft.com/office/officeart/2005/8/colors/accent1_2" csCatId="accent1" phldr="1"/>
      <dgm:spPr/>
    </dgm:pt>
    <dgm:pt modelId="{325133EC-B2F0-41B2-B9C6-8233E625F5D3}">
      <dgm:prSet phldrT="[Tekst]"/>
      <dgm:spPr/>
      <dgm:t>
        <a:bodyPr/>
        <a:lstStyle/>
        <a:p>
          <a:r>
            <a:rPr lang="nl-NL" dirty="0"/>
            <a:t>Analyse van competenties en sleutelelementen</a:t>
          </a:r>
        </a:p>
        <a:p>
          <a:r>
            <a:rPr lang="nl-NL" dirty="0"/>
            <a:t>2020</a:t>
          </a:r>
          <a:endParaRPr lang="nl-BE" dirty="0"/>
        </a:p>
      </dgm:t>
    </dgm:pt>
    <dgm:pt modelId="{88B12781-B8B3-412D-BDF1-56049FBD71F9}" type="parTrans" cxnId="{C2816AD1-99A5-468E-981C-3BDFD26E8003}">
      <dgm:prSet/>
      <dgm:spPr/>
      <dgm:t>
        <a:bodyPr/>
        <a:lstStyle/>
        <a:p>
          <a:endParaRPr lang="nl-BE"/>
        </a:p>
      </dgm:t>
    </dgm:pt>
    <dgm:pt modelId="{EA95C5BF-C7DA-49C5-9863-BF0F8F76DA12}" type="sibTrans" cxnId="{C2816AD1-99A5-468E-981C-3BDFD26E8003}">
      <dgm:prSet/>
      <dgm:spPr/>
      <dgm:t>
        <a:bodyPr/>
        <a:lstStyle/>
        <a:p>
          <a:endParaRPr lang="nl-BE"/>
        </a:p>
      </dgm:t>
    </dgm:pt>
    <dgm:pt modelId="{0E4AAA39-AFAB-4361-8F6C-99E5E0746127}" type="pres">
      <dgm:prSet presAssocID="{38FD3FBB-53FF-40CE-BC42-54C69012ED59}" presName="Name0" presStyleCnt="0">
        <dgm:presLayoutVars>
          <dgm:dir/>
          <dgm:animLvl val="lvl"/>
          <dgm:resizeHandles val="exact"/>
        </dgm:presLayoutVars>
      </dgm:prSet>
      <dgm:spPr/>
    </dgm:pt>
    <dgm:pt modelId="{F619C0F0-6FE7-4DD3-8B7A-350AF184CE11}" type="pres">
      <dgm:prSet presAssocID="{325133EC-B2F0-41B2-B9C6-8233E625F5D3}" presName="parTxOnly" presStyleLbl="node1" presStyleIdx="0" presStyleCnt="1">
        <dgm:presLayoutVars>
          <dgm:chMax val="0"/>
          <dgm:chPref val="0"/>
          <dgm:bulletEnabled val="1"/>
        </dgm:presLayoutVars>
      </dgm:prSet>
      <dgm:spPr/>
    </dgm:pt>
  </dgm:ptLst>
  <dgm:cxnLst>
    <dgm:cxn modelId="{4505010F-63A4-4CBD-8CBC-1EDC3E9FAD59}" type="presOf" srcId="{38FD3FBB-53FF-40CE-BC42-54C69012ED59}" destId="{0E4AAA39-AFAB-4361-8F6C-99E5E0746127}" srcOrd="0" destOrd="0" presId="urn:microsoft.com/office/officeart/2005/8/layout/chevron1"/>
    <dgm:cxn modelId="{39AE928F-BAE5-4E66-8309-41E1C6C8BDBB}" type="presOf" srcId="{325133EC-B2F0-41B2-B9C6-8233E625F5D3}" destId="{F619C0F0-6FE7-4DD3-8B7A-350AF184CE11}" srcOrd="0" destOrd="0" presId="urn:microsoft.com/office/officeart/2005/8/layout/chevron1"/>
    <dgm:cxn modelId="{C2816AD1-99A5-468E-981C-3BDFD26E8003}" srcId="{38FD3FBB-53FF-40CE-BC42-54C69012ED59}" destId="{325133EC-B2F0-41B2-B9C6-8233E625F5D3}" srcOrd="0" destOrd="0" parTransId="{88B12781-B8B3-412D-BDF1-56049FBD71F9}" sibTransId="{EA95C5BF-C7DA-49C5-9863-BF0F8F76DA12}"/>
    <dgm:cxn modelId="{803193B6-9AA2-4CF6-8B5B-E79F2B6696F1}" type="presParOf" srcId="{0E4AAA39-AFAB-4361-8F6C-99E5E0746127}" destId="{F619C0F0-6FE7-4DD3-8B7A-350AF184CE11}" srcOrd="0"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FD3FBB-53FF-40CE-BC42-54C69012ED59}" type="doc">
      <dgm:prSet loTypeId="urn:microsoft.com/office/officeart/2005/8/layout/chevron1" loCatId="process" qsTypeId="urn:microsoft.com/office/officeart/2005/8/quickstyle/simple1" qsCatId="simple" csTypeId="urn:microsoft.com/office/officeart/2005/8/colors/accent1_2" csCatId="accent1" phldr="1"/>
      <dgm:spPr/>
    </dgm:pt>
    <dgm:pt modelId="{325133EC-B2F0-41B2-B9C6-8233E625F5D3}">
      <dgm:prSet phldrT="[Tekst]"/>
      <dgm:spPr/>
      <dgm:t>
        <a:bodyPr/>
        <a:lstStyle/>
        <a:p>
          <a:r>
            <a:rPr lang="nl-NL" dirty="0"/>
            <a:t>Analyse van competenties en sleutelelementen</a:t>
          </a:r>
        </a:p>
        <a:p>
          <a:r>
            <a:rPr lang="nl-NL" dirty="0"/>
            <a:t>2020</a:t>
          </a:r>
          <a:endParaRPr lang="nl-BE" dirty="0"/>
        </a:p>
      </dgm:t>
    </dgm:pt>
    <dgm:pt modelId="{88B12781-B8B3-412D-BDF1-56049FBD71F9}" type="parTrans" cxnId="{C2816AD1-99A5-468E-981C-3BDFD26E8003}">
      <dgm:prSet/>
      <dgm:spPr/>
      <dgm:t>
        <a:bodyPr/>
        <a:lstStyle/>
        <a:p>
          <a:endParaRPr lang="nl-BE"/>
        </a:p>
      </dgm:t>
    </dgm:pt>
    <dgm:pt modelId="{EA95C5BF-C7DA-49C5-9863-BF0F8F76DA12}" type="sibTrans" cxnId="{C2816AD1-99A5-468E-981C-3BDFD26E8003}">
      <dgm:prSet/>
      <dgm:spPr/>
      <dgm:t>
        <a:bodyPr/>
        <a:lstStyle/>
        <a:p>
          <a:endParaRPr lang="nl-BE"/>
        </a:p>
      </dgm:t>
    </dgm:pt>
    <dgm:pt modelId="{25609BC3-1CF2-46BC-B28C-FBD534E8EB28}">
      <dgm:prSet phldrT="[Tekst]"/>
      <dgm:spPr/>
      <dgm:t>
        <a:bodyPr/>
        <a:lstStyle/>
        <a:p>
          <a:r>
            <a:rPr lang="nl-NL" dirty="0"/>
            <a:t>Identificeren van goede praktijken</a:t>
          </a:r>
        </a:p>
        <a:p>
          <a:r>
            <a:rPr lang="nl-NL" dirty="0"/>
            <a:t>2021-2023</a:t>
          </a:r>
          <a:endParaRPr lang="nl-BE" dirty="0"/>
        </a:p>
      </dgm:t>
    </dgm:pt>
    <dgm:pt modelId="{8F4E5395-FCB3-4A4C-A78F-F195AE3D9D60}" type="parTrans" cxnId="{DBE1D41C-2B2C-4E8A-B2AC-2CF20F12052A}">
      <dgm:prSet/>
      <dgm:spPr/>
      <dgm:t>
        <a:bodyPr/>
        <a:lstStyle/>
        <a:p>
          <a:endParaRPr lang="nl-BE"/>
        </a:p>
      </dgm:t>
    </dgm:pt>
    <dgm:pt modelId="{1282EEB7-A6AD-4A8F-89D0-B45639270A89}" type="sibTrans" cxnId="{DBE1D41C-2B2C-4E8A-B2AC-2CF20F12052A}">
      <dgm:prSet/>
      <dgm:spPr/>
      <dgm:t>
        <a:bodyPr/>
        <a:lstStyle/>
        <a:p>
          <a:endParaRPr lang="nl-BE"/>
        </a:p>
      </dgm:t>
    </dgm:pt>
    <dgm:pt modelId="{B10C2EE2-32F0-4E94-9CAD-1C677A67C921}">
      <dgm:prSet/>
      <dgm:spPr/>
      <dgm:t>
        <a:bodyPr/>
        <a:lstStyle/>
        <a:p>
          <a:r>
            <a:rPr lang="nl-NL" dirty="0"/>
            <a:t>Verwachte output</a:t>
          </a:r>
        </a:p>
        <a:p>
          <a:r>
            <a:rPr lang="nl-NL" dirty="0"/>
            <a:t>2023-2024</a:t>
          </a:r>
          <a:endParaRPr lang="nl-BE" dirty="0"/>
        </a:p>
      </dgm:t>
    </dgm:pt>
    <dgm:pt modelId="{F3E0D6D6-C7D5-4530-B458-536C64F75E81}" type="parTrans" cxnId="{31D5728B-6DF5-43F2-A086-30C583F9ECC6}">
      <dgm:prSet/>
      <dgm:spPr/>
      <dgm:t>
        <a:bodyPr/>
        <a:lstStyle/>
        <a:p>
          <a:endParaRPr lang="nl-BE"/>
        </a:p>
      </dgm:t>
    </dgm:pt>
    <dgm:pt modelId="{FD8CCC39-9757-41DC-823C-A06CAF6DAC9B}" type="sibTrans" cxnId="{31D5728B-6DF5-43F2-A086-30C583F9ECC6}">
      <dgm:prSet/>
      <dgm:spPr/>
      <dgm:t>
        <a:bodyPr/>
        <a:lstStyle/>
        <a:p>
          <a:endParaRPr lang="nl-BE"/>
        </a:p>
      </dgm:t>
    </dgm:pt>
    <dgm:pt modelId="{0E4AAA39-AFAB-4361-8F6C-99E5E0746127}" type="pres">
      <dgm:prSet presAssocID="{38FD3FBB-53FF-40CE-BC42-54C69012ED59}" presName="Name0" presStyleCnt="0">
        <dgm:presLayoutVars>
          <dgm:dir/>
          <dgm:animLvl val="lvl"/>
          <dgm:resizeHandles val="exact"/>
        </dgm:presLayoutVars>
      </dgm:prSet>
      <dgm:spPr/>
    </dgm:pt>
    <dgm:pt modelId="{F619C0F0-6FE7-4DD3-8B7A-350AF184CE11}" type="pres">
      <dgm:prSet presAssocID="{325133EC-B2F0-41B2-B9C6-8233E625F5D3}" presName="parTxOnly" presStyleLbl="node1" presStyleIdx="0" presStyleCnt="3">
        <dgm:presLayoutVars>
          <dgm:chMax val="0"/>
          <dgm:chPref val="0"/>
          <dgm:bulletEnabled val="1"/>
        </dgm:presLayoutVars>
      </dgm:prSet>
      <dgm:spPr/>
    </dgm:pt>
    <dgm:pt modelId="{1F45A1E0-81E6-4F2C-ABE4-09F4B9E2B78E}" type="pres">
      <dgm:prSet presAssocID="{EA95C5BF-C7DA-49C5-9863-BF0F8F76DA12}" presName="parTxOnlySpace" presStyleCnt="0"/>
      <dgm:spPr/>
    </dgm:pt>
    <dgm:pt modelId="{6A261DF4-B4FA-46EF-9A2A-6D55F8F5FCA6}" type="pres">
      <dgm:prSet presAssocID="{25609BC3-1CF2-46BC-B28C-FBD534E8EB28}" presName="parTxOnly" presStyleLbl="node1" presStyleIdx="1" presStyleCnt="3">
        <dgm:presLayoutVars>
          <dgm:chMax val="0"/>
          <dgm:chPref val="0"/>
          <dgm:bulletEnabled val="1"/>
        </dgm:presLayoutVars>
      </dgm:prSet>
      <dgm:spPr/>
    </dgm:pt>
    <dgm:pt modelId="{3CAF6671-79B0-4420-BA64-EB9E6DD37190}" type="pres">
      <dgm:prSet presAssocID="{1282EEB7-A6AD-4A8F-89D0-B45639270A89}" presName="parTxOnlySpace" presStyleCnt="0"/>
      <dgm:spPr/>
    </dgm:pt>
    <dgm:pt modelId="{E16E428D-CED5-4FC8-94BF-DCB4792937F4}" type="pres">
      <dgm:prSet presAssocID="{B10C2EE2-32F0-4E94-9CAD-1C677A67C921}" presName="parTxOnly" presStyleLbl="node1" presStyleIdx="2" presStyleCnt="3" custLinFactNeighborX="3115" custLinFactNeighborY="-2701">
        <dgm:presLayoutVars>
          <dgm:chMax val="0"/>
          <dgm:chPref val="0"/>
          <dgm:bulletEnabled val="1"/>
        </dgm:presLayoutVars>
      </dgm:prSet>
      <dgm:spPr/>
    </dgm:pt>
  </dgm:ptLst>
  <dgm:cxnLst>
    <dgm:cxn modelId="{4505010F-63A4-4CBD-8CBC-1EDC3E9FAD59}" type="presOf" srcId="{38FD3FBB-53FF-40CE-BC42-54C69012ED59}" destId="{0E4AAA39-AFAB-4361-8F6C-99E5E0746127}" srcOrd="0" destOrd="0" presId="urn:microsoft.com/office/officeart/2005/8/layout/chevron1"/>
    <dgm:cxn modelId="{DBE1D41C-2B2C-4E8A-B2AC-2CF20F12052A}" srcId="{38FD3FBB-53FF-40CE-BC42-54C69012ED59}" destId="{25609BC3-1CF2-46BC-B28C-FBD534E8EB28}" srcOrd="1" destOrd="0" parTransId="{8F4E5395-FCB3-4A4C-A78F-F195AE3D9D60}" sibTransId="{1282EEB7-A6AD-4A8F-89D0-B45639270A89}"/>
    <dgm:cxn modelId="{D3B1853F-1170-43D9-BA3B-D031A86347CA}" type="presOf" srcId="{B10C2EE2-32F0-4E94-9CAD-1C677A67C921}" destId="{E16E428D-CED5-4FC8-94BF-DCB4792937F4}" srcOrd="0" destOrd="0" presId="urn:microsoft.com/office/officeart/2005/8/layout/chevron1"/>
    <dgm:cxn modelId="{31D5728B-6DF5-43F2-A086-30C583F9ECC6}" srcId="{38FD3FBB-53FF-40CE-BC42-54C69012ED59}" destId="{B10C2EE2-32F0-4E94-9CAD-1C677A67C921}" srcOrd="2" destOrd="0" parTransId="{F3E0D6D6-C7D5-4530-B458-536C64F75E81}" sibTransId="{FD8CCC39-9757-41DC-823C-A06CAF6DAC9B}"/>
    <dgm:cxn modelId="{39AE928F-BAE5-4E66-8309-41E1C6C8BDBB}" type="presOf" srcId="{325133EC-B2F0-41B2-B9C6-8233E625F5D3}" destId="{F619C0F0-6FE7-4DD3-8B7A-350AF184CE11}" srcOrd="0" destOrd="0" presId="urn:microsoft.com/office/officeart/2005/8/layout/chevron1"/>
    <dgm:cxn modelId="{C2816AD1-99A5-468E-981C-3BDFD26E8003}" srcId="{38FD3FBB-53FF-40CE-BC42-54C69012ED59}" destId="{325133EC-B2F0-41B2-B9C6-8233E625F5D3}" srcOrd="0" destOrd="0" parTransId="{88B12781-B8B3-412D-BDF1-56049FBD71F9}" sibTransId="{EA95C5BF-C7DA-49C5-9863-BF0F8F76DA12}"/>
    <dgm:cxn modelId="{6650E8D2-48F1-43F0-9547-2079D01E9564}" type="presOf" srcId="{25609BC3-1CF2-46BC-B28C-FBD534E8EB28}" destId="{6A261DF4-B4FA-46EF-9A2A-6D55F8F5FCA6}" srcOrd="0" destOrd="0" presId="urn:microsoft.com/office/officeart/2005/8/layout/chevron1"/>
    <dgm:cxn modelId="{803193B6-9AA2-4CF6-8B5B-E79F2B6696F1}" type="presParOf" srcId="{0E4AAA39-AFAB-4361-8F6C-99E5E0746127}" destId="{F619C0F0-6FE7-4DD3-8B7A-350AF184CE11}" srcOrd="0" destOrd="0" presId="urn:microsoft.com/office/officeart/2005/8/layout/chevron1"/>
    <dgm:cxn modelId="{B3CB5DB6-A84E-4B8A-8CAB-64896C30E09C}" type="presParOf" srcId="{0E4AAA39-AFAB-4361-8F6C-99E5E0746127}" destId="{1F45A1E0-81E6-4F2C-ABE4-09F4B9E2B78E}" srcOrd="1" destOrd="0" presId="urn:microsoft.com/office/officeart/2005/8/layout/chevron1"/>
    <dgm:cxn modelId="{C98D766C-0D10-413F-8B8A-AC96C9907E2A}" type="presParOf" srcId="{0E4AAA39-AFAB-4361-8F6C-99E5E0746127}" destId="{6A261DF4-B4FA-46EF-9A2A-6D55F8F5FCA6}" srcOrd="2" destOrd="0" presId="urn:microsoft.com/office/officeart/2005/8/layout/chevron1"/>
    <dgm:cxn modelId="{209D8957-3B30-4C48-ADB9-5EC185C9E12D}" type="presParOf" srcId="{0E4AAA39-AFAB-4361-8F6C-99E5E0746127}" destId="{3CAF6671-79B0-4420-BA64-EB9E6DD37190}" srcOrd="3" destOrd="0" presId="urn:microsoft.com/office/officeart/2005/8/layout/chevron1"/>
    <dgm:cxn modelId="{CB2A8AA5-BAD3-4EA3-AE2D-CD8BFD526ABC}" type="presParOf" srcId="{0E4AAA39-AFAB-4361-8F6C-99E5E0746127}" destId="{E16E428D-CED5-4FC8-94BF-DCB4792937F4}" srcOrd="4" destOrd="0" presId="urn:microsoft.com/office/officeart/2005/8/layout/chevron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8FD3FBB-53FF-40CE-BC42-54C69012ED59}" type="doc">
      <dgm:prSet loTypeId="urn:microsoft.com/office/officeart/2005/8/layout/chevron1" loCatId="process" qsTypeId="urn:microsoft.com/office/officeart/2005/8/quickstyle/simple1" qsCatId="simple" csTypeId="urn:microsoft.com/office/officeart/2005/8/colors/accent1_2" csCatId="accent1" phldr="1"/>
      <dgm:spPr/>
    </dgm:pt>
    <dgm:pt modelId="{325133EC-B2F0-41B2-B9C6-8233E625F5D3}">
      <dgm:prSet phldrT="[Tekst]"/>
      <dgm:spPr/>
      <dgm:t>
        <a:bodyPr/>
        <a:lstStyle/>
        <a:p>
          <a:r>
            <a:rPr lang="nl-NL" dirty="0"/>
            <a:t>Analyse van competenties en sleutelelementen</a:t>
          </a:r>
        </a:p>
        <a:p>
          <a:r>
            <a:rPr lang="nl-NL" dirty="0"/>
            <a:t>2020</a:t>
          </a:r>
          <a:endParaRPr lang="nl-BE" dirty="0"/>
        </a:p>
      </dgm:t>
    </dgm:pt>
    <dgm:pt modelId="{88B12781-B8B3-412D-BDF1-56049FBD71F9}" type="parTrans" cxnId="{C2816AD1-99A5-468E-981C-3BDFD26E8003}">
      <dgm:prSet/>
      <dgm:spPr/>
      <dgm:t>
        <a:bodyPr/>
        <a:lstStyle/>
        <a:p>
          <a:endParaRPr lang="nl-BE"/>
        </a:p>
      </dgm:t>
    </dgm:pt>
    <dgm:pt modelId="{EA95C5BF-C7DA-49C5-9863-BF0F8F76DA12}" type="sibTrans" cxnId="{C2816AD1-99A5-468E-981C-3BDFD26E8003}">
      <dgm:prSet/>
      <dgm:spPr/>
      <dgm:t>
        <a:bodyPr/>
        <a:lstStyle/>
        <a:p>
          <a:endParaRPr lang="nl-BE"/>
        </a:p>
      </dgm:t>
    </dgm:pt>
    <dgm:pt modelId="{25609BC3-1CF2-46BC-B28C-FBD534E8EB28}">
      <dgm:prSet phldrT="[Tekst]"/>
      <dgm:spPr/>
      <dgm:t>
        <a:bodyPr/>
        <a:lstStyle/>
        <a:p>
          <a:r>
            <a:rPr lang="nl-NL" dirty="0"/>
            <a:t>Identificeren van goede praktijken</a:t>
          </a:r>
        </a:p>
        <a:p>
          <a:r>
            <a:rPr lang="nl-NL" dirty="0"/>
            <a:t>2021-2023</a:t>
          </a:r>
          <a:endParaRPr lang="nl-BE" dirty="0"/>
        </a:p>
      </dgm:t>
    </dgm:pt>
    <dgm:pt modelId="{8F4E5395-FCB3-4A4C-A78F-F195AE3D9D60}" type="parTrans" cxnId="{DBE1D41C-2B2C-4E8A-B2AC-2CF20F12052A}">
      <dgm:prSet/>
      <dgm:spPr/>
      <dgm:t>
        <a:bodyPr/>
        <a:lstStyle/>
        <a:p>
          <a:endParaRPr lang="nl-BE"/>
        </a:p>
      </dgm:t>
    </dgm:pt>
    <dgm:pt modelId="{1282EEB7-A6AD-4A8F-89D0-B45639270A89}" type="sibTrans" cxnId="{DBE1D41C-2B2C-4E8A-B2AC-2CF20F12052A}">
      <dgm:prSet/>
      <dgm:spPr/>
      <dgm:t>
        <a:bodyPr/>
        <a:lstStyle/>
        <a:p>
          <a:endParaRPr lang="nl-BE"/>
        </a:p>
      </dgm:t>
    </dgm:pt>
    <dgm:pt modelId="{B10C2EE2-32F0-4E94-9CAD-1C677A67C921}">
      <dgm:prSet/>
      <dgm:spPr/>
      <dgm:t>
        <a:bodyPr/>
        <a:lstStyle/>
        <a:p>
          <a:r>
            <a:rPr lang="nl-NL" dirty="0"/>
            <a:t>Ondersteunen en </a:t>
          </a:r>
          <a:r>
            <a:rPr lang="nl-NL" dirty="0" err="1"/>
            <a:t>triggeren</a:t>
          </a:r>
          <a:r>
            <a:rPr lang="nl-NL" dirty="0"/>
            <a:t> van onderwijsinstellingen</a:t>
          </a:r>
        </a:p>
        <a:p>
          <a:r>
            <a:rPr lang="nl-NL" dirty="0"/>
            <a:t>2023-2024</a:t>
          </a:r>
          <a:endParaRPr lang="nl-BE" dirty="0"/>
        </a:p>
      </dgm:t>
    </dgm:pt>
    <dgm:pt modelId="{F3E0D6D6-C7D5-4530-B458-536C64F75E81}" type="parTrans" cxnId="{31D5728B-6DF5-43F2-A086-30C583F9ECC6}">
      <dgm:prSet/>
      <dgm:spPr/>
      <dgm:t>
        <a:bodyPr/>
        <a:lstStyle/>
        <a:p>
          <a:endParaRPr lang="nl-BE"/>
        </a:p>
      </dgm:t>
    </dgm:pt>
    <dgm:pt modelId="{FD8CCC39-9757-41DC-823C-A06CAF6DAC9B}" type="sibTrans" cxnId="{31D5728B-6DF5-43F2-A086-30C583F9ECC6}">
      <dgm:prSet/>
      <dgm:spPr/>
      <dgm:t>
        <a:bodyPr/>
        <a:lstStyle/>
        <a:p>
          <a:endParaRPr lang="nl-BE"/>
        </a:p>
      </dgm:t>
    </dgm:pt>
    <dgm:pt modelId="{0E4AAA39-AFAB-4361-8F6C-99E5E0746127}" type="pres">
      <dgm:prSet presAssocID="{38FD3FBB-53FF-40CE-BC42-54C69012ED59}" presName="Name0" presStyleCnt="0">
        <dgm:presLayoutVars>
          <dgm:dir/>
          <dgm:animLvl val="lvl"/>
          <dgm:resizeHandles val="exact"/>
        </dgm:presLayoutVars>
      </dgm:prSet>
      <dgm:spPr/>
    </dgm:pt>
    <dgm:pt modelId="{F619C0F0-6FE7-4DD3-8B7A-350AF184CE11}" type="pres">
      <dgm:prSet presAssocID="{325133EC-B2F0-41B2-B9C6-8233E625F5D3}" presName="parTxOnly" presStyleLbl="node1" presStyleIdx="0" presStyleCnt="3">
        <dgm:presLayoutVars>
          <dgm:chMax val="0"/>
          <dgm:chPref val="0"/>
          <dgm:bulletEnabled val="1"/>
        </dgm:presLayoutVars>
      </dgm:prSet>
      <dgm:spPr/>
    </dgm:pt>
    <dgm:pt modelId="{1F45A1E0-81E6-4F2C-ABE4-09F4B9E2B78E}" type="pres">
      <dgm:prSet presAssocID="{EA95C5BF-C7DA-49C5-9863-BF0F8F76DA12}" presName="parTxOnlySpace" presStyleCnt="0"/>
      <dgm:spPr/>
    </dgm:pt>
    <dgm:pt modelId="{6A261DF4-B4FA-46EF-9A2A-6D55F8F5FCA6}" type="pres">
      <dgm:prSet presAssocID="{25609BC3-1CF2-46BC-B28C-FBD534E8EB28}" presName="parTxOnly" presStyleLbl="node1" presStyleIdx="1" presStyleCnt="3">
        <dgm:presLayoutVars>
          <dgm:chMax val="0"/>
          <dgm:chPref val="0"/>
          <dgm:bulletEnabled val="1"/>
        </dgm:presLayoutVars>
      </dgm:prSet>
      <dgm:spPr/>
    </dgm:pt>
    <dgm:pt modelId="{3CAF6671-79B0-4420-BA64-EB9E6DD37190}" type="pres">
      <dgm:prSet presAssocID="{1282EEB7-A6AD-4A8F-89D0-B45639270A89}" presName="parTxOnlySpace" presStyleCnt="0"/>
      <dgm:spPr/>
    </dgm:pt>
    <dgm:pt modelId="{E16E428D-CED5-4FC8-94BF-DCB4792937F4}" type="pres">
      <dgm:prSet presAssocID="{B10C2EE2-32F0-4E94-9CAD-1C677A67C921}" presName="parTxOnly" presStyleLbl="node1" presStyleIdx="2" presStyleCnt="3" custLinFactNeighborX="3115" custLinFactNeighborY="-2701">
        <dgm:presLayoutVars>
          <dgm:chMax val="0"/>
          <dgm:chPref val="0"/>
          <dgm:bulletEnabled val="1"/>
        </dgm:presLayoutVars>
      </dgm:prSet>
      <dgm:spPr/>
    </dgm:pt>
  </dgm:ptLst>
  <dgm:cxnLst>
    <dgm:cxn modelId="{4505010F-63A4-4CBD-8CBC-1EDC3E9FAD59}" type="presOf" srcId="{38FD3FBB-53FF-40CE-BC42-54C69012ED59}" destId="{0E4AAA39-AFAB-4361-8F6C-99E5E0746127}" srcOrd="0" destOrd="0" presId="urn:microsoft.com/office/officeart/2005/8/layout/chevron1"/>
    <dgm:cxn modelId="{DBE1D41C-2B2C-4E8A-B2AC-2CF20F12052A}" srcId="{38FD3FBB-53FF-40CE-BC42-54C69012ED59}" destId="{25609BC3-1CF2-46BC-B28C-FBD534E8EB28}" srcOrd="1" destOrd="0" parTransId="{8F4E5395-FCB3-4A4C-A78F-F195AE3D9D60}" sibTransId="{1282EEB7-A6AD-4A8F-89D0-B45639270A89}"/>
    <dgm:cxn modelId="{D3B1853F-1170-43D9-BA3B-D031A86347CA}" type="presOf" srcId="{B10C2EE2-32F0-4E94-9CAD-1C677A67C921}" destId="{E16E428D-CED5-4FC8-94BF-DCB4792937F4}" srcOrd="0" destOrd="0" presId="urn:microsoft.com/office/officeart/2005/8/layout/chevron1"/>
    <dgm:cxn modelId="{31D5728B-6DF5-43F2-A086-30C583F9ECC6}" srcId="{38FD3FBB-53FF-40CE-BC42-54C69012ED59}" destId="{B10C2EE2-32F0-4E94-9CAD-1C677A67C921}" srcOrd="2" destOrd="0" parTransId="{F3E0D6D6-C7D5-4530-B458-536C64F75E81}" sibTransId="{FD8CCC39-9757-41DC-823C-A06CAF6DAC9B}"/>
    <dgm:cxn modelId="{39AE928F-BAE5-4E66-8309-41E1C6C8BDBB}" type="presOf" srcId="{325133EC-B2F0-41B2-B9C6-8233E625F5D3}" destId="{F619C0F0-6FE7-4DD3-8B7A-350AF184CE11}" srcOrd="0" destOrd="0" presId="urn:microsoft.com/office/officeart/2005/8/layout/chevron1"/>
    <dgm:cxn modelId="{C2816AD1-99A5-468E-981C-3BDFD26E8003}" srcId="{38FD3FBB-53FF-40CE-BC42-54C69012ED59}" destId="{325133EC-B2F0-41B2-B9C6-8233E625F5D3}" srcOrd="0" destOrd="0" parTransId="{88B12781-B8B3-412D-BDF1-56049FBD71F9}" sibTransId="{EA95C5BF-C7DA-49C5-9863-BF0F8F76DA12}"/>
    <dgm:cxn modelId="{6650E8D2-48F1-43F0-9547-2079D01E9564}" type="presOf" srcId="{25609BC3-1CF2-46BC-B28C-FBD534E8EB28}" destId="{6A261DF4-B4FA-46EF-9A2A-6D55F8F5FCA6}" srcOrd="0" destOrd="0" presId="urn:microsoft.com/office/officeart/2005/8/layout/chevron1"/>
    <dgm:cxn modelId="{803193B6-9AA2-4CF6-8B5B-E79F2B6696F1}" type="presParOf" srcId="{0E4AAA39-AFAB-4361-8F6C-99E5E0746127}" destId="{F619C0F0-6FE7-4DD3-8B7A-350AF184CE11}" srcOrd="0" destOrd="0" presId="urn:microsoft.com/office/officeart/2005/8/layout/chevron1"/>
    <dgm:cxn modelId="{B3CB5DB6-A84E-4B8A-8CAB-64896C30E09C}" type="presParOf" srcId="{0E4AAA39-AFAB-4361-8F6C-99E5E0746127}" destId="{1F45A1E0-81E6-4F2C-ABE4-09F4B9E2B78E}" srcOrd="1" destOrd="0" presId="urn:microsoft.com/office/officeart/2005/8/layout/chevron1"/>
    <dgm:cxn modelId="{C98D766C-0D10-413F-8B8A-AC96C9907E2A}" type="presParOf" srcId="{0E4AAA39-AFAB-4361-8F6C-99E5E0746127}" destId="{6A261DF4-B4FA-46EF-9A2A-6D55F8F5FCA6}" srcOrd="2" destOrd="0" presId="urn:microsoft.com/office/officeart/2005/8/layout/chevron1"/>
    <dgm:cxn modelId="{209D8957-3B30-4C48-ADB9-5EC185C9E12D}" type="presParOf" srcId="{0E4AAA39-AFAB-4361-8F6C-99E5E0746127}" destId="{3CAF6671-79B0-4420-BA64-EB9E6DD37190}" srcOrd="3" destOrd="0" presId="urn:microsoft.com/office/officeart/2005/8/layout/chevron1"/>
    <dgm:cxn modelId="{CB2A8AA5-BAD3-4EA3-AE2D-CD8BFD526ABC}" type="presParOf" srcId="{0E4AAA39-AFAB-4361-8F6C-99E5E0746127}" destId="{E16E428D-CED5-4FC8-94BF-DCB4792937F4}"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8FD3FBB-53FF-40CE-BC42-54C69012ED59}" type="doc">
      <dgm:prSet loTypeId="urn:microsoft.com/office/officeart/2005/8/layout/chevron1" loCatId="process" qsTypeId="urn:microsoft.com/office/officeart/2005/8/quickstyle/simple1" qsCatId="simple" csTypeId="urn:microsoft.com/office/officeart/2005/8/colors/accent1_2" csCatId="accent1" phldr="1"/>
      <dgm:spPr/>
    </dgm:pt>
    <dgm:pt modelId="{325133EC-B2F0-41B2-B9C6-8233E625F5D3}">
      <dgm:prSet phldrT="[Tekst]"/>
      <dgm:spPr/>
      <dgm:t>
        <a:bodyPr/>
        <a:lstStyle/>
        <a:p>
          <a:r>
            <a:rPr lang="nl-NL" dirty="0"/>
            <a:t>Analyse van competenties en sleutelelementen</a:t>
          </a:r>
        </a:p>
        <a:p>
          <a:r>
            <a:rPr lang="nl-NL" dirty="0"/>
            <a:t>2020</a:t>
          </a:r>
          <a:endParaRPr lang="nl-BE" dirty="0"/>
        </a:p>
      </dgm:t>
    </dgm:pt>
    <dgm:pt modelId="{88B12781-B8B3-412D-BDF1-56049FBD71F9}" type="parTrans" cxnId="{C2816AD1-99A5-468E-981C-3BDFD26E8003}">
      <dgm:prSet/>
      <dgm:spPr/>
      <dgm:t>
        <a:bodyPr/>
        <a:lstStyle/>
        <a:p>
          <a:endParaRPr lang="nl-BE"/>
        </a:p>
      </dgm:t>
    </dgm:pt>
    <dgm:pt modelId="{EA95C5BF-C7DA-49C5-9863-BF0F8F76DA12}" type="sibTrans" cxnId="{C2816AD1-99A5-468E-981C-3BDFD26E8003}">
      <dgm:prSet/>
      <dgm:spPr/>
      <dgm:t>
        <a:bodyPr/>
        <a:lstStyle/>
        <a:p>
          <a:endParaRPr lang="nl-BE"/>
        </a:p>
      </dgm:t>
    </dgm:pt>
    <dgm:pt modelId="{25609BC3-1CF2-46BC-B28C-FBD534E8EB28}">
      <dgm:prSet phldrT="[Tekst]"/>
      <dgm:spPr/>
      <dgm:t>
        <a:bodyPr/>
        <a:lstStyle/>
        <a:p>
          <a:r>
            <a:rPr lang="nl-NL" dirty="0"/>
            <a:t>Identificeren van goede praktijken</a:t>
          </a:r>
        </a:p>
        <a:p>
          <a:r>
            <a:rPr lang="nl-NL" dirty="0"/>
            <a:t>2021-2023</a:t>
          </a:r>
          <a:endParaRPr lang="nl-BE" dirty="0"/>
        </a:p>
      </dgm:t>
    </dgm:pt>
    <dgm:pt modelId="{8F4E5395-FCB3-4A4C-A78F-F195AE3D9D60}" type="parTrans" cxnId="{DBE1D41C-2B2C-4E8A-B2AC-2CF20F12052A}">
      <dgm:prSet/>
      <dgm:spPr/>
      <dgm:t>
        <a:bodyPr/>
        <a:lstStyle/>
        <a:p>
          <a:endParaRPr lang="nl-BE"/>
        </a:p>
      </dgm:t>
    </dgm:pt>
    <dgm:pt modelId="{1282EEB7-A6AD-4A8F-89D0-B45639270A89}" type="sibTrans" cxnId="{DBE1D41C-2B2C-4E8A-B2AC-2CF20F12052A}">
      <dgm:prSet/>
      <dgm:spPr/>
      <dgm:t>
        <a:bodyPr/>
        <a:lstStyle/>
        <a:p>
          <a:endParaRPr lang="nl-BE"/>
        </a:p>
      </dgm:t>
    </dgm:pt>
    <dgm:pt modelId="{B10C2EE2-32F0-4E94-9CAD-1C677A67C921}">
      <dgm:prSet/>
      <dgm:spPr/>
      <dgm:t>
        <a:bodyPr/>
        <a:lstStyle/>
        <a:p>
          <a:r>
            <a:rPr lang="nl-NL" dirty="0"/>
            <a:t>Ondersteunen en </a:t>
          </a:r>
          <a:r>
            <a:rPr lang="nl-NL" dirty="0" err="1"/>
            <a:t>triggeren</a:t>
          </a:r>
          <a:r>
            <a:rPr lang="nl-NL" dirty="0"/>
            <a:t> van onderwijsinstellingen</a:t>
          </a:r>
        </a:p>
        <a:p>
          <a:r>
            <a:rPr lang="nl-NL" dirty="0"/>
            <a:t>2023-2024</a:t>
          </a:r>
          <a:endParaRPr lang="nl-BE" dirty="0"/>
        </a:p>
      </dgm:t>
    </dgm:pt>
    <dgm:pt modelId="{F3E0D6D6-C7D5-4530-B458-536C64F75E81}" type="parTrans" cxnId="{31D5728B-6DF5-43F2-A086-30C583F9ECC6}">
      <dgm:prSet/>
      <dgm:spPr/>
      <dgm:t>
        <a:bodyPr/>
        <a:lstStyle/>
        <a:p>
          <a:endParaRPr lang="nl-BE"/>
        </a:p>
      </dgm:t>
    </dgm:pt>
    <dgm:pt modelId="{FD8CCC39-9757-41DC-823C-A06CAF6DAC9B}" type="sibTrans" cxnId="{31D5728B-6DF5-43F2-A086-30C583F9ECC6}">
      <dgm:prSet/>
      <dgm:spPr/>
      <dgm:t>
        <a:bodyPr/>
        <a:lstStyle/>
        <a:p>
          <a:endParaRPr lang="nl-BE"/>
        </a:p>
      </dgm:t>
    </dgm:pt>
    <dgm:pt modelId="{0E4AAA39-AFAB-4361-8F6C-99E5E0746127}" type="pres">
      <dgm:prSet presAssocID="{38FD3FBB-53FF-40CE-BC42-54C69012ED59}" presName="Name0" presStyleCnt="0">
        <dgm:presLayoutVars>
          <dgm:dir/>
          <dgm:animLvl val="lvl"/>
          <dgm:resizeHandles val="exact"/>
        </dgm:presLayoutVars>
      </dgm:prSet>
      <dgm:spPr/>
    </dgm:pt>
    <dgm:pt modelId="{F619C0F0-6FE7-4DD3-8B7A-350AF184CE11}" type="pres">
      <dgm:prSet presAssocID="{325133EC-B2F0-41B2-B9C6-8233E625F5D3}" presName="parTxOnly" presStyleLbl="node1" presStyleIdx="0" presStyleCnt="3">
        <dgm:presLayoutVars>
          <dgm:chMax val="0"/>
          <dgm:chPref val="0"/>
          <dgm:bulletEnabled val="1"/>
        </dgm:presLayoutVars>
      </dgm:prSet>
      <dgm:spPr/>
    </dgm:pt>
    <dgm:pt modelId="{1F45A1E0-81E6-4F2C-ABE4-09F4B9E2B78E}" type="pres">
      <dgm:prSet presAssocID="{EA95C5BF-C7DA-49C5-9863-BF0F8F76DA12}" presName="parTxOnlySpace" presStyleCnt="0"/>
      <dgm:spPr/>
    </dgm:pt>
    <dgm:pt modelId="{6A261DF4-B4FA-46EF-9A2A-6D55F8F5FCA6}" type="pres">
      <dgm:prSet presAssocID="{25609BC3-1CF2-46BC-B28C-FBD534E8EB28}" presName="parTxOnly" presStyleLbl="node1" presStyleIdx="1" presStyleCnt="3">
        <dgm:presLayoutVars>
          <dgm:chMax val="0"/>
          <dgm:chPref val="0"/>
          <dgm:bulletEnabled val="1"/>
        </dgm:presLayoutVars>
      </dgm:prSet>
      <dgm:spPr/>
    </dgm:pt>
    <dgm:pt modelId="{3CAF6671-79B0-4420-BA64-EB9E6DD37190}" type="pres">
      <dgm:prSet presAssocID="{1282EEB7-A6AD-4A8F-89D0-B45639270A89}" presName="parTxOnlySpace" presStyleCnt="0"/>
      <dgm:spPr/>
    </dgm:pt>
    <dgm:pt modelId="{E16E428D-CED5-4FC8-94BF-DCB4792937F4}" type="pres">
      <dgm:prSet presAssocID="{B10C2EE2-32F0-4E94-9CAD-1C677A67C921}" presName="parTxOnly" presStyleLbl="node1" presStyleIdx="2" presStyleCnt="3" custLinFactNeighborX="3115" custLinFactNeighborY="-2701">
        <dgm:presLayoutVars>
          <dgm:chMax val="0"/>
          <dgm:chPref val="0"/>
          <dgm:bulletEnabled val="1"/>
        </dgm:presLayoutVars>
      </dgm:prSet>
      <dgm:spPr/>
    </dgm:pt>
  </dgm:ptLst>
  <dgm:cxnLst>
    <dgm:cxn modelId="{4505010F-63A4-4CBD-8CBC-1EDC3E9FAD59}" type="presOf" srcId="{38FD3FBB-53FF-40CE-BC42-54C69012ED59}" destId="{0E4AAA39-AFAB-4361-8F6C-99E5E0746127}" srcOrd="0" destOrd="0" presId="urn:microsoft.com/office/officeart/2005/8/layout/chevron1"/>
    <dgm:cxn modelId="{DBE1D41C-2B2C-4E8A-B2AC-2CF20F12052A}" srcId="{38FD3FBB-53FF-40CE-BC42-54C69012ED59}" destId="{25609BC3-1CF2-46BC-B28C-FBD534E8EB28}" srcOrd="1" destOrd="0" parTransId="{8F4E5395-FCB3-4A4C-A78F-F195AE3D9D60}" sibTransId="{1282EEB7-A6AD-4A8F-89D0-B45639270A89}"/>
    <dgm:cxn modelId="{D3B1853F-1170-43D9-BA3B-D031A86347CA}" type="presOf" srcId="{B10C2EE2-32F0-4E94-9CAD-1C677A67C921}" destId="{E16E428D-CED5-4FC8-94BF-DCB4792937F4}" srcOrd="0" destOrd="0" presId="urn:microsoft.com/office/officeart/2005/8/layout/chevron1"/>
    <dgm:cxn modelId="{31D5728B-6DF5-43F2-A086-30C583F9ECC6}" srcId="{38FD3FBB-53FF-40CE-BC42-54C69012ED59}" destId="{B10C2EE2-32F0-4E94-9CAD-1C677A67C921}" srcOrd="2" destOrd="0" parTransId="{F3E0D6D6-C7D5-4530-B458-536C64F75E81}" sibTransId="{FD8CCC39-9757-41DC-823C-A06CAF6DAC9B}"/>
    <dgm:cxn modelId="{39AE928F-BAE5-4E66-8309-41E1C6C8BDBB}" type="presOf" srcId="{325133EC-B2F0-41B2-B9C6-8233E625F5D3}" destId="{F619C0F0-6FE7-4DD3-8B7A-350AF184CE11}" srcOrd="0" destOrd="0" presId="urn:microsoft.com/office/officeart/2005/8/layout/chevron1"/>
    <dgm:cxn modelId="{C2816AD1-99A5-468E-981C-3BDFD26E8003}" srcId="{38FD3FBB-53FF-40CE-BC42-54C69012ED59}" destId="{325133EC-B2F0-41B2-B9C6-8233E625F5D3}" srcOrd="0" destOrd="0" parTransId="{88B12781-B8B3-412D-BDF1-56049FBD71F9}" sibTransId="{EA95C5BF-C7DA-49C5-9863-BF0F8F76DA12}"/>
    <dgm:cxn modelId="{6650E8D2-48F1-43F0-9547-2079D01E9564}" type="presOf" srcId="{25609BC3-1CF2-46BC-B28C-FBD534E8EB28}" destId="{6A261DF4-B4FA-46EF-9A2A-6D55F8F5FCA6}" srcOrd="0" destOrd="0" presId="urn:microsoft.com/office/officeart/2005/8/layout/chevron1"/>
    <dgm:cxn modelId="{803193B6-9AA2-4CF6-8B5B-E79F2B6696F1}" type="presParOf" srcId="{0E4AAA39-AFAB-4361-8F6C-99E5E0746127}" destId="{F619C0F0-6FE7-4DD3-8B7A-350AF184CE11}" srcOrd="0" destOrd="0" presId="urn:microsoft.com/office/officeart/2005/8/layout/chevron1"/>
    <dgm:cxn modelId="{B3CB5DB6-A84E-4B8A-8CAB-64896C30E09C}" type="presParOf" srcId="{0E4AAA39-AFAB-4361-8F6C-99E5E0746127}" destId="{1F45A1E0-81E6-4F2C-ABE4-09F4B9E2B78E}" srcOrd="1" destOrd="0" presId="urn:microsoft.com/office/officeart/2005/8/layout/chevron1"/>
    <dgm:cxn modelId="{C98D766C-0D10-413F-8B8A-AC96C9907E2A}" type="presParOf" srcId="{0E4AAA39-AFAB-4361-8F6C-99E5E0746127}" destId="{6A261DF4-B4FA-46EF-9A2A-6D55F8F5FCA6}" srcOrd="2" destOrd="0" presId="urn:microsoft.com/office/officeart/2005/8/layout/chevron1"/>
    <dgm:cxn modelId="{209D8957-3B30-4C48-ADB9-5EC185C9E12D}" type="presParOf" srcId="{0E4AAA39-AFAB-4361-8F6C-99E5E0746127}" destId="{3CAF6671-79B0-4420-BA64-EB9E6DD37190}" srcOrd="3" destOrd="0" presId="urn:microsoft.com/office/officeart/2005/8/layout/chevron1"/>
    <dgm:cxn modelId="{CB2A8AA5-BAD3-4EA3-AE2D-CD8BFD526ABC}" type="presParOf" srcId="{0E4AAA39-AFAB-4361-8F6C-99E5E0746127}" destId="{E16E428D-CED5-4FC8-94BF-DCB4792937F4}"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19C0F0-6FE7-4DD3-8B7A-350AF184CE11}">
      <dsp:nvSpPr>
        <dsp:cNvPr id="0" name=""/>
        <dsp:cNvSpPr/>
      </dsp:nvSpPr>
      <dsp:spPr>
        <a:xfrm>
          <a:off x="1808" y="0"/>
          <a:ext cx="3699637" cy="85991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nl-NL" sz="1700" kern="1200" dirty="0"/>
            <a:t>Analyse van competenties en sleutelelementen</a:t>
          </a:r>
        </a:p>
        <a:p>
          <a:pPr marL="0" lvl="0" indent="0" algn="ctr" defTabSz="755650">
            <a:lnSpc>
              <a:spcPct val="90000"/>
            </a:lnSpc>
            <a:spcBef>
              <a:spcPct val="0"/>
            </a:spcBef>
            <a:spcAft>
              <a:spcPct val="35000"/>
            </a:spcAft>
            <a:buNone/>
          </a:pPr>
          <a:r>
            <a:rPr lang="nl-NL" sz="1700" kern="1200" dirty="0"/>
            <a:t>2020</a:t>
          </a:r>
          <a:endParaRPr lang="nl-BE" sz="1700" kern="1200" dirty="0"/>
        </a:p>
      </dsp:txBody>
      <dsp:txXfrm>
        <a:off x="431767" y="0"/>
        <a:ext cx="2839720" cy="8599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19C0F0-6FE7-4DD3-8B7A-350AF184CE11}">
      <dsp:nvSpPr>
        <dsp:cNvPr id="0" name=""/>
        <dsp:cNvSpPr/>
      </dsp:nvSpPr>
      <dsp:spPr>
        <a:xfrm>
          <a:off x="3423" y="0"/>
          <a:ext cx="4171503" cy="85991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nl-NL" sz="1700" kern="1200" dirty="0"/>
            <a:t>Analyse van competenties en sleutelelementen</a:t>
          </a:r>
        </a:p>
        <a:p>
          <a:pPr marL="0" lvl="0" indent="0" algn="ctr" defTabSz="755650">
            <a:lnSpc>
              <a:spcPct val="90000"/>
            </a:lnSpc>
            <a:spcBef>
              <a:spcPct val="0"/>
            </a:spcBef>
            <a:spcAft>
              <a:spcPct val="35000"/>
            </a:spcAft>
            <a:buNone/>
          </a:pPr>
          <a:r>
            <a:rPr lang="nl-NL" sz="1700" kern="1200" dirty="0"/>
            <a:t>2020</a:t>
          </a:r>
          <a:endParaRPr lang="nl-BE" sz="1700" kern="1200" dirty="0"/>
        </a:p>
      </dsp:txBody>
      <dsp:txXfrm>
        <a:off x="433382" y="0"/>
        <a:ext cx="3311586" cy="859917"/>
      </dsp:txXfrm>
    </dsp:sp>
    <dsp:sp modelId="{6A261DF4-B4FA-46EF-9A2A-6D55F8F5FCA6}">
      <dsp:nvSpPr>
        <dsp:cNvPr id="0" name=""/>
        <dsp:cNvSpPr/>
      </dsp:nvSpPr>
      <dsp:spPr>
        <a:xfrm>
          <a:off x="3757777" y="0"/>
          <a:ext cx="4171503" cy="85991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nl-NL" sz="1700" kern="1200" dirty="0"/>
            <a:t>Identificeren van goede praktijken</a:t>
          </a:r>
        </a:p>
        <a:p>
          <a:pPr marL="0" lvl="0" indent="0" algn="ctr" defTabSz="755650">
            <a:lnSpc>
              <a:spcPct val="90000"/>
            </a:lnSpc>
            <a:spcBef>
              <a:spcPct val="0"/>
            </a:spcBef>
            <a:spcAft>
              <a:spcPct val="35000"/>
            </a:spcAft>
            <a:buNone/>
          </a:pPr>
          <a:r>
            <a:rPr lang="nl-NL" sz="1700" kern="1200" dirty="0"/>
            <a:t>2021-2023</a:t>
          </a:r>
          <a:endParaRPr lang="nl-BE" sz="1700" kern="1200" dirty="0"/>
        </a:p>
      </dsp:txBody>
      <dsp:txXfrm>
        <a:off x="4187736" y="0"/>
        <a:ext cx="3311586" cy="859917"/>
      </dsp:txXfrm>
    </dsp:sp>
    <dsp:sp modelId="{E16E428D-CED5-4FC8-94BF-DCB4792937F4}">
      <dsp:nvSpPr>
        <dsp:cNvPr id="0" name=""/>
        <dsp:cNvSpPr/>
      </dsp:nvSpPr>
      <dsp:spPr>
        <a:xfrm>
          <a:off x="7515554" y="0"/>
          <a:ext cx="4171503" cy="85991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nl-NL" sz="1700" kern="1200" dirty="0"/>
            <a:t>Verwachte output</a:t>
          </a:r>
        </a:p>
        <a:p>
          <a:pPr marL="0" lvl="0" indent="0" algn="ctr" defTabSz="755650">
            <a:lnSpc>
              <a:spcPct val="90000"/>
            </a:lnSpc>
            <a:spcBef>
              <a:spcPct val="0"/>
            </a:spcBef>
            <a:spcAft>
              <a:spcPct val="35000"/>
            </a:spcAft>
            <a:buNone/>
          </a:pPr>
          <a:r>
            <a:rPr lang="nl-NL" sz="1700" kern="1200" dirty="0"/>
            <a:t>2023-2024</a:t>
          </a:r>
          <a:endParaRPr lang="nl-BE" sz="1700" kern="1200" dirty="0"/>
        </a:p>
      </dsp:txBody>
      <dsp:txXfrm>
        <a:off x="7945513" y="0"/>
        <a:ext cx="3311586" cy="8599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19C0F0-6FE7-4DD3-8B7A-350AF184CE11}">
      <dsp:nvSpPr>
        <dsp:cNvPr id="0" name=""/>
        <dsp:cNvSpPr/>
      </dsp:nvSpPr>
      <dsp:spPr>
        <a:xfrm>
          <a:off x="3423" y="0"/>
          <a:ext cx="4171503" cy="85991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nl-NL" sz="1700" kern="1200" dirty="0"/>
            <a:t>Analyse van competenties en sleutelelementen</a:t>
          </a:r>
        </a:p>
        <a:p>
          <a:pPr marL="0" lvl="0" indent="0" algn="ctr" defTabSz="755650">
            <a:lnSpc>
              <a:spcPct val="90000"/>
            </a:lnSpc>
            <a:spcBef>
              <a:spcPct val="0"/>
            </a:spcBef>
            <a:spcAft>
              <a:spcPct val="35000"/>
            </a:spcAft>
            <a:buNone/>
          </a:pPr>
          <a:r>
            <a:rPr lang="nl-NL" sz="1700" kern="1200" dirty="0"/>
            <a:t>2020</a:t>
          </a:r>
          <a:endParaRPr lang="nl-BE" sz="1700" kern="1200" dirty="0"/>
        </a:p>
      </dsp:txBody>
      <dsp:txXfrm>
        <a:off x="433382" y="0"/>
        <a:ext cx="3311586" cy="859917"/>
      </dsp:txXfrm>
    </dsp:sp>
    <dsp:sp modelId="{6A261DF4-B4FA-46EF-9A2A-6D55F8F5FCA6}">
      <dsp:nvSpPr>
        <dsp:cNvPr id="0" name=""/>
        <dsp:cNvSpPr/>
      </dsp:nvSpPr>
      <dsp:spPr>
        <a:xfrm>
          <a:off x="3757777" y="0"/>
          <a:ext cx="4171503" cy="85991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nl-NL" sz="1700" kern="1200" dirty="0"/>
            <a:t>Identificeren van goede praktijken</a:t>
          </a:r>
        </a:p>
        <a:p>
          <a:pPr marL="0" lvl="0" indent="0" algn="ctr" defTabSz="755650">
            <a:lnSpc>
              <a:spcPct val="90000"/>
            </a:lnSpc>
            <a:spcBef>
              <a:spcPct val="0"/>
            </a:spcBef>
            <a:spcAft>
              <a:spcPct val="35000"/>
            </a:spcAft>
            <a:buNone/>
          </a:pPr>
          <a:r>
            <a:rPr lang="nl-NL" sz="1700" kern="1200" dirty="0"/>
            <a:t>2021-2023</a:t>
          </a:r>
          <a:endParaRPr lang="nl-BE" sz="1700" kern="1200" dirty="0"/>
        </a:p>
      </dsp:txBody>
      <dsp:txXfrm>
        <a:off x="4187736" y="0"/>
        <a:ext cx="3311586" cy="859917"/>
      </dsp:txXfrm>
    </dsp:sp>
    <dsp:sp modelId="{E16E428D-CED5-4FC8-94BF-DCB4792937F4}">
      <dsp:nvSpPr>
        <dsp:cNvPr id="0" name=""/>
        <dsp:cNvSpPr/>
      </dsp:nvSpPr>
      <dsp:spPr>
        <a:xfrm>
          <a:off x="7515554" y="0"/>
          <a:ext cx="4171503" cy="85991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nl-NL" sz="1700" kern="1200" dirty="0"/>
            <a:t>Ondersteunen en </a:t>
          </a:r>
          <a:r>
            <a:rPr lang="nl-NL" sz="1700" kern="1200" dirty="0" err="1"/>
            <a:t>triggeren</a:t>
          </a:r>
          <a:r>
            <a:rPr lang="nl-NL" sz="1700" kern="1200" dirty="0"/>
            <a:t> van onderwijsinstellingen</a:t>
          </a:r>
        </a:p>
        <a:p>
          <a:pPr marL="0" lvl="0" indent="0" algn="ctr" defTabSz="755650">
            <a:lnSpc>
              <a:spcPct val="90000"/>
            </a:lnSpc>
            <a:spcBef>
              <a:spcPct val="0"/>
            </a:spcBef>
            <a:spcAft>
              <a:spcPct val="35000"/>
            </a:spcAft>
            <a:buNone/>
          </a:pPr>
          <a:r>
            <a:rPr lang="nl-NL" sz="1700" kern="1200" dirty="0"/>
            <a:t>2023-2024</a:t>
          </a:r>
          <a:endParaRPr lang="nl-BE" sz="1700" kern="1200" dirty="0"/>
        </a:p>
      </dsp:txBody>
      <dsp:txXfrm>
        <a:off x="7945513" y="0"/>
        <a:ext cx="3311586" cy="8599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19C0F0-6FE7-4DD3-8B7A-350AF184CE11}">
      <dsp:nvSpPr>
        <dsp:cNvPr id="0" name=""/>
        <dsp:cNvSpPr/>
      </dsp:nvSpPr>
      <dsp:spPr>
        <a:xfrm>
          <a:off x="3423" y="0"/>
          <a:ext cx="4171503" cy="85991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nl-NL" sz="1700" kern="1200" dirty="0"/>
            <a:t>Analyse van competenties en sleutelelementen</a:t>
          </a:r>
        </a:p>
        <a:p>
          <a:pPr marL="0" lvl="0" indent="0" algn="ctr" defTabSz="755650">
            <a:lnSpc>
              <a:spcPct val="90000"/>
            </a:lnSpc>
            <a:spcBef>
              <a:spcPct val="0"/>
            </a:spcBef>
            <a:spcAft>
              <a:spcPct val="35000"/>
            </a:spcAft>
            <a:buNone/>
          </a:pPr>
          <a:r>
            <a:rPr lang="nl-NL" sz="1700" kern="1200" dirty="0"/>
            <a:t>2020</a:t>
          </a:r>
          <a:endParaRPr lang="nl-BE" sz="1700" kern="1200" dirty="0"/>
        </a:p>
      </dsp:txBody>
      <dsp:txXfrm>
        <a:off x="433382" y="0"/>
        <a:ext cx="3311586" cy="859917"/>
      </dsp:txXfrm>
    </dsp:sp>
    <dsp:sp modelId="{6A261DF4-B4FA-46EF-9A2A-6D55F8F5FCA6}">
      <dsp:nvSpPr>
        <dsp:cNvPr id="0" name=""/>
        <dsp:cNvSpPr/>
      </dsp:nvSpPr>
      <dsp:spPr>
        <a:xfrm>
          <a:off x="3757777" y="0"/>
          <a:ext cx="4171503" cy="85991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nl-NL" sz="1700" kern="1200" dirty="0"/>
            <a:t>Identificeren van goede praktijken</a:t>
          </a:r>
        </a:p>
        <a:p>
          <a:pPr marL="0" lvl="0" indent="0" algn="ctr" defTabSz="755650">
            <a:lnSpc>
              <a:spcPct val="90000"/>
            </a:lnSpc>
            <a:spcBef>
              <a:spcPct val="0"/>
            </a:spcBef>
            <a:spcAft>
              <a:spcPct val="35000"/>
            </a:spcAft>
            <a:buNone/>
          </a:pPr>
          <a:r>
            <a:rPr lang="nl-NL" sz="1700" kern="1200" dirty="0"/>
            <a:t>2021-2023</a:t>
          </a:r>
          <a:endParaRPr lang="nl-BE" sz="1700" kern="1200" dirty="0"/>
        </a:p>
      </dsp:txBody>
      <dsp:txXfrm>
        <a:off x="4187736" y="0"/>
        <a:ext cx="3311586" cy="859917"/>
      </dsp:txXfrm>
    </dsp:sp>
    <dsp:sp modelId="{E16E428D-CED5-4FC8-94BF-DCB4792937F4}">
      <dsp:nvSpPr>
        <dsp:cNvPr id="0" name=""/>
        <dsp:cNvSpPr/>
      </dsp:nvSpPr>
      <dsp:spPr>
        <a:xfrm>
          <a:off x="7515554" y="0"/>
          <a:ext cx="4171503" cy="85991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nl-NL" sz="1700" kern="1200" dirty="0"/>
            <a:t>Ondersteunen en </a:t>
          </a:r>
          <a:r>
            <a:rPr lang="nl-NL" sz="1700" kern="1200" dirty="0" err="1"/>
            <a:t>triggeren</a:t>
          </a:r>
          <a:r>
            <a:rPr lang="nl-NL" sz="1700" kern="1200" dirty="0"/>
            <a:t> van onderwijsinstellingen</a:t>
          </a:r>
        </a:p>
        <a:p>
          <a:pPr marL="0" lvl="0" indent="0" algn="ctr" defTabSz="755650">
            <a:lnSpc>
              <a:spcPct val="90000"/>
            </a:lnSpc>
            <a:spcBef>
              <a:spcPct val="0"/>
            </a:spcBef>
            <a:spcAft>
              <a:spcPct val="35000"/>
            </a:spcAft>
            <a:buNone/>
          </a:pPr>
          <a:r>
            <a:rPr lang="nl-NL" sz="1700" kern="1200" dirty="0"/>
            <a:t>2023-2024</a:t>
          </a:r>
          <a:endParaRPr lang="nl-BE" sz="1700" kern="1200" dirty="0"/>
        </a:p>
      </dsp:txBody>
      <dsp:txXfrm>
        <a:off x="7945513" y="0"/>
        <a:ext cx="3311586" cy="859917"/>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DDC052-97CC-8D41-AD7D-7A3A07F3A048}" type="datetimeFigureOut">
              <a:rPr lang="en-US" smtClean="0"/>
              <a:t>10/24/2023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2EABF7-829C-174A-9456-771FD52A0198}" type="slidenum">
              <a:rPr lang="en-US" smtClean="0"/>
              <a:t>‹nr.›</a:t>
            </a:fld>
            <a:endParaRPr lang="en-US"/>
          </a:p>
        </p:txBody>
      </p:sp>
    </p:spTree>
    <p:extLst>
      <p:ext uri="{BB962C8B-B14F-4D97-AF65-F5344CB8AC3E}">
        <p14:creationId xmlns:p14="http://schemas.microsoft.com/office/powerpoint/2010/main" val="3008519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EABF7-829C-174A-9456-771FD52A01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6953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422EABF7-829C-174A-9456-771FD52A0198}" type="slidenum">
              <a:rPr lang="en-US" smtClean="0"/>
              <a:t>11</a:t>
            </a:fld>
            <a:endParaRPr lang="en-US"/>
          </a:p>
        </p:txBody>
      </p:sp>
    </p:spTree>
    <p:extLst>
      <p:ext uri="{BB962C8B-B14F-4D97-AF65-F5344CB8AC3E}">
        <p14:creationId xmlns:p14="http://schemas.microsoft.com/office/powerpoint/2010/main" val="1495810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Markus Winkler, Unsplash</a:t>
            </a:r>
          </a:p>
          <a:p>
            <a:endParaRPr lang="nl-NL" dirty="0"/>
          </a:p>
          <a:p>
            <a:pPr marL="171450" indent="-171450">
              <a:buFont typeface="Arial" panose="020B0604020202020204" pitchFamily="34" charset="0"/>
              <a:buChar char="•"/>
            </a:pPr>
            <a:r>
              <a:rPr lang="nl-NL" dirty="0"/>
              <a:t>Centre </a:t>
            </a:r>
            <a:r>
              <a:rPr lang="nl-NL" dirty="0" err="1"/>
              <a:t>for</a:t>
            </a:r>
            <a:r>
              <a:rPr lang="nl-NL" dirty="0"/>
              <a:t> </a:t>
            </a:r>
            <a:r>
              <a:rPr lang="nl-NL" dirty="0" err="1"/>
              <a:t>the</a:t>
            </a:r>
            <a:r>
              <a:rPr lang="nl-NL" dirty="0"/>
              <a:t> </a:t>
            </a:r>
            <a:r>
              <a:rPr lang="nl-NL" dirty="0" err="1"/>
              <a:t>Advancement</a:t>
            </a:r>
            <a:r>
              <a:rPr lang="nl-NL" dirty="0"/>
              <a:t> of Interprofessional </a:t>
            </a:r>
            <a:r>
              <a:rPr lang="nl-NL" dirty="0" err="1"/>
              <a:t>Education</a:t>
            </a:r>
            <a:r>
              <a:rPr lang="nl-NL" dirty="0"/>
              <a:t>. (2016). Statement of </a:t>
            </a:r>
            <a:r>
              <a:rPr lang="nl-NL" dirty="0" err="1"/>
              <a:t>Purpose</a:t>
            </a:r>
            <a:r>
              <a:rPr lang="nl-NL" dirty="0"/>
              <a:t>. </a:t>
            </a:r>
            <a:r>
              <a:rPr lang="nl-NL" dirty="0" err="1"/>
              <a:t>Retrieved</a:t>
            </a:r>
            <a:r>
              <a:rPr lang="nl-NL" dirty="0"/>
              <a:t> </a:t>
            </a:r>
            <a:r>
              <a:rPr lang="nl-NL" dirty="0" err="1"/>
              <a:t>from</a:t>
            </a:r>
            <a:r>
              <a:rPr lang="nl-NL" dirty="0"/>
              <a:t> https://www.caipe.org/resource/CAIPE-Statement-of-Purpose-2016.pdf </a:t>
            </a:r>
          </a:p>
          <a:p>
            <a:pPr marL="171450" indent="-171450">
              <a:buFont typeface="Arial" panose="020B0604020202020204" pitchFamily="34" charset="0"/>
              <a:buChar char="•"/>
            </a:pPr>
            <a:r>
              <a:rPr lang="nl-NL" dirty="0"/>
              <a:t>Chimea, T., Kanji, Z., &amp; Schmitz, S. (2020). Assessment of </a:t>
            </a:r>
            <a:r>
              <a:rPr lang="nl-NL" dirty="0" err="1"/>
              <a:t>clinical</a:t>
            </a:r>
            <a:r>
              <a:rPr lang="nl-NL" dirty="0"/>
              <a:t> </a:t>
            </a:r>
            <a:r>
              <a:rPr lang="nl-NL" dirty="0" err="1"/>
              <a:t>competence</a:t>
            </a:r>
            <a:r>
              <a:rPr lang="nl-NL" dirty="0"/>
              <a:t> in </a:t>
            </a:r>
            <a:r>
              <a:rPr lang="nl-NL" dirty="0" err="1"/>
              <a:t>competency-based</a:t>
            </a:r>
            <a:r>
              <a:rPr lang="nl-NL" dirty="0"/>
              <a:t> </a:t>
            </a:r>
            <a:r>
              <a:rPr lang="nl-NL" dirty="0" err="1"/>
              <a:t>education</a:t>
            </a:r>
            <a:r>
              <a:rPr lang="nl-NL" dirty="0"/>
              <a:t>. Canadian </a:t>
            </a:r>
            <a:r>
              <a:rPr lang="nl-NL" dirty="0" err="1"/>
              <a:t>journal</a:t>
            </a:r>
            <a:r>
              <a:rPr lang="nl-NL" dirty="0"/>
              <a:t> of </a:t>
            </a:r>
            <a:r>
              <a:rPr lang="nl-NL" dirty="0" err="1"/>
              <a:t>dental</a:t>
            </a:r>
            <a:r>
              <a:rPr lang="nl-NL" dirty="0"/>
              <a:t> </a:t>
            </a:r>
            <a:r>
              <a:rPr lang="nl-NL" dirty="0" err="1"/>
              <a:t>hygiene</a:t>
            </a:r>
            <a:r>
              <a:rPr lang="nl-NL" dirty="0"/>
              <a:t> : CJDH = Journal </a:t>
            </a:r>
            <a:r>
              <a:rPr lang="nl-NL" dirty="0" err="1"/>
              <a:t>canadien</a:t>
            </a:r>
            <a:r>
              <a:rPr lang="nl-NL" dirty="0"/>
              <a:t> de </a:t>
            </a:r>
            <a:r>
              <a:rPr lang="nl-NL" dirty="0" err="1"/>
              <a:t>l'hygiene</a:t>
            </a:r>
            <a:r>
              <a:rPr lang="nl-NL" dirty="0"/>
              <a:t> </a:t>
            </a:r>
            <a:r>
              <a:rPr lang="nl-NL" dirty="0" err="1"/>
              <a:t>dentaire</a:t>
            </a:r>
            <a:r>
              <a:rPr lang="nl-NL" dirty="0"/>
              <a:t> : JCHD, 54(2), 83–91.</a:t>
            </a:r>
          </a:p>
          <a:p>
            <a:pPr marL="171450" indent="-171450">
              <a:buFont typeface="Arial" panose="020B0604020202020204" pitchFamily="34" charset="0"/>
              <a:buChar char="•"/>
            </a:pPr>
            <a:r>
              <a:rPr lang="nl-NL" dirty="0"/>
              <a:t>Collins, A. (1992). </a:t>
            </a:r>
            <a:r>
              <a:rPr lang="nl-NL" dirty="0" err="1"/>
              <a:t>Towards</a:t>
            </a:r>
            <a:r>
              <a:rPr lang="nl-NL" dirty="0"/>
              <a:t> a design </a:t>
            </a:r>
            <a:r>
              <a:rPr lang="nl-NL" dirty="0" err="1"/>
              <a:t>science</a:t>
            </a:r>
            <a:r>
              <a:rPr lang="nl-NL" dirty="0"/>
              <a:t> of </a:t>
            </a:r>
            <a:r>
              <a:rPr lang="nl-NL" dirty="0" err="1"/>
              <a:t>education</a:t>
            </a:r>
            <a:r>
              <a:rPr lang="nl-NL" dirty="0"/>
              <a:t>. In E. </a:t>
            </a:r>
            <a:r>
              <a:rPr lang="nl-NL" dirty="0" err="1"/>
              <a:t>Scanlon</a:t>
            </a:r>
            <a:r>
              <a:rPr lang="nl-NL" dirty="0"/>
              <a:t> &amp; T. </a:t>
            </a:r>
            <a:r>
              <a:rPr lang="nl-NL" dirty="0" err="1"/>
              <a:t>O'Shea</a:t>
            </a:r>
            <a:r>
              <a:rPr lang="nl-NL" dirty="0"/>
              <a:t> (Eds.), New </a:t>
            </a:r>
            <a:r>
              <a:rPr lang="nl-NL" dirty="0" err="1"/>
              <a:t>directions</a:t>
            </a:r>
            <a:r>
              <a:rPr lang="nl-NL" dirty="0"/>
              <a:t> in </a:t>
            </a:r>
            <a:r>
              <a:rPr lang="nl-NL" dirty="0" err="1"/>
              <a:t>educational</a:t>
            </a:r>
            <a:r>
              <a:rPr lang="nl-NL" dirty="0"/>
              <a:t> </a:t>
            </a:r>
            <a:r>
              <a:rPr lang="nl-NL" dirty="0" err="1"/>
              <a:t>technology</a:t>
            </a:r>
            <a:r>
              <a:rPr lang="nl-NL" dirty="0"/>
              <a:t> (pp. 15-22). Berlin: Springer-Verlag.</a:t>
            </a:r>
          </a:p>
          <a:p>
            <a:pPr marL="171450" indent="-171450">
              <a:buFont typeface="Arial" panose="020B0604020202020204" pitchFamily="34" charset="0"/>
              <a:buChar char="•"/>
            </a:pPr>
            <a:r>
              <a:rPr lang="nl-NL" dirty="0"/>
              <a:t>Della F. (2010). Interprofessional </a:t>
            </a:r>
            <a:r>
              <a:rPr lang="nl-NL" dirty="0" err="1"/>
              <a:t>Education</a:t>
            </a:r>
            <a:r>
              <a:rPr lang="nl-NL" dirty="0"/>
              <a:t>: https://tlap.ksu.edu.sa/sites/tlap.ksu.edu.sa/files/attach/ref24.pdf    </a:t>
            </a:r>
          </a:p>
          <a:p>
            <a:pPr marL="171450" indent="-171450">
              <a:buFont typeface="Arial" panose="020B0604020202020204" pitchFamily="34" charset="0"/>
              <a:buChar char="•"/>
            </a:pPr>
            <a:r>
              <a:rPr lang="nl-NL" dirty="0"/>
              <a:t>Dochy, F. (2015). High impact </a:t>
            </a:r>
            <a:r>
              <a:rPr lang="nl-NL" dirty="0" err="1"/>
              <a:t>learning</a:t>
            </a:r>
            <a:r>
              <a:rPr lang="nl-NL" dirty="0"/>
              <a:t> anno 2022: model voor de toekomst – Over aanpak en sturing</a:t>
            </a:r>
          </a:p>
          <a:p>
            <a:pPr marL="171450" indent="-171450">
              <a:buFont typeface="Arial" panose="020B0604020202020204" pitchFamily="34" charset="0"/>
              <a:buChar char="•"/>
            </a:pPr>
            <a:r>
              <a:rPr lang="nl-NL" dirty="0"/>
              <a:t>Friend Sara (2019). 21 Great </a:t>
            </a:r>
            <a:r>
              <a:rPr lang="nl-NL" dirty="0" err="1"/>
              <a:t>Reflection</a:t>
            </a:r>
            <a:r>
              <a:rPr lang="nl-NL" dirty="0"/>
              <a:t> </a:t>
            </a:r>
            <a:r>
              <a:rPr lang="nl-NL" dirty="0" err="1"/>
              <a:t>Questions</a:t>
            </a:r>
            <a:r>
              <a:rPr lang="nl-NL" dirty="0"/>
              <a:t> </a:t>
            </a:r>
            <a:r>
              <a:rPr lang="nl-NL" dirty="0" err="1"/>
              <a:t>that</a:t>
            </a:r>
            <a:r>
              <a:rPr lang="nl-NL" dirty="0"/>
              <a:t> </a:t>
            </a:r>
            <a:r>
              <a:rPr lang="nl-NL" dirty="0" err="1"/>
              <a:t>add</a:t>
            </a:r>
            <a:r>
              <a:rPr lang="nl-NL" dirty="0"/>
              <a:t> </a:t>
            </a:r>
            <a:r>
              <a:rPr lang="nl-NL" dirty="0" err="1"/>
              <a:t>depth</a:t>
            </a:r>
            <a:r>
              <a:rPr lang="nl-NL" dirty="0"/>
              <a:t> </a:t>
            </a:r>
            <a:r>
              <a:rPr lang="nl-NL" dirty="0" err="1"/>
              <a:t>to</a:t>
            </a:r>
            <a:r>
              <a:rPr lang="nl-NL" dirty="0"/>
              <a:t> student </a:t>
            </a:r>
            <a:r>
              <a:rPr lang="nl-NL" dirty="0" err="1"/>
              <a:t>learning</a:t>
            </a:r>
            <a:r>
              <a:rPr lang="nl-NL" dirty="0"/>
              <a:t> https://www.presence.io/blog/21-great-reflection-questions-that-add-depth-to-student-learning/ </a:t>
            </a:r>
          </a:p>
          <a:p>
            <a:pPr marL="171450" indent="-171450">
              <a:buFont typeface="Arial" panose="020B0604020202020204" pitchFamily="34" charset="0"/>
              <a:buChar char="•"/>
            </a:pPr>
            <a:r>
              <a:rPr lang="nl-NL" dirty="0" err="1"/>
              <a:t>Guraya</a:t>
            </a:r>
            <a:r>
              <a:rPr lang="nl-NL" dirty="0"/>
              <a:t>, S. Y., Barr H. (2018). The </a:t>
            </a:r>
            <a:r>
              <a:rPr lang="nl-NL" dirty="0" err="1"/>
              <a:t>effectiveness</a:t>
            </a:r>
            <a:r>
              <a:rPr lang="nl-NL" dirty="0"/>
              <a:t> of </a:t>
            </a:r>
            <a:r>
              <a:rPr lang="nl-NL" dirty="0" err="1"/>
              <a:t>interprofessional</a:t>
            </a:r>
            <a:r>
              <a:rPr lang="nl-NL" dirty="0"/>
              <a:t> </a:t>
            </a:r>
            <a:r>
              <a:rPr lang="nl-NL" dirty="0" err="1"/>
              <a:t>education</a:t>
            </a:r>
            <a:r>
              <a:rPr lang="nl-NL" dirty="0"/>
              <a:t> in </a:t>
            </a:r>
            <a:r>
              <a:rPr lang="nl-NL" dirty="0" err="1"/>
              <a:t>healthcare</a:t>
            </a:r>
            <a:r>
              <a:rPr lang="nl-NL" dirty="0"/>
              <a:t>: A </a:t>
            </a:r>
            <a:r>
              <a:rPr lang="nl-NL" dirty="0" err="1"/>
              <a:t>systematic</a:t>
            </a:r>
            <a:r>
              <a:rPr lang="nl-NL" dirty="0"/>
              <a:t> review </a:t>
            </a:r>
            <a:r>
              <a:rPr lang="nl-NL" dirty="0" err="1"/>
              <a:t>and</a:t>
            </a:r>
            <a:r>
              <a:rPr lang="nl-NL" dirty="0"/>
              <a:t> meta-analysis. Kaohsiung J </a:t>
            </a:r>
            <a:r>
              <a:rPr lang="nl-NL" dirty="0" err="1"/>
              <a:t>Med</a:t>
            </a:r>
            <a:r>
              <a:rPr lang="nl-NL" dirty="0"/>
              <a:t> </a:t>
            </a:r>
            <a:r>
              <a:rPr lang="nl-NL" dirty="0" err="1"/>
              <a:t>Sci</a:t>
            </a:r>
            <a:r>
              <a:rPr lang="nl-NL" dirty="0"/>
              <a:t>; 34(3):160-165.</a:t>
            </a:r>
          </a:p>
          <a:p>
            <a:pPr marL="171450" indent="-171450">
              <a:buFont typeface="Arial" panose="020B0604020202020204" pitchFamily="34" charset="0"/>
              <a:buChar char="•"/>
            </a:pPr>
            <a:r>
              <a:rPr lang="nl-NL" dirty="0"/>
              <a:t>Interprofessional </a:t>
            </a:r>
            <a:r>
              <a:rPr lang="nl-NL" dirty="0" err="1"/>
              <a:t>Education</a:t>
            </a:r>
            <a:r>
              <a:rPr lang="nl-NL" dirty="0"/>
              <a:t> </a:t>
            </a:r>
            <a:r>
              <a:rPr lang="nl-NL" dirty="0" err="1"/>
              <a:t>Collaborative</a:t>
            </a:r>
            <a:r>
              <a:rPr lang="nl-NL" dirty="0"/>
              <a:t>. (2016). </a:t>
            </a:r>
            <a:r>
              <a:rPr lang="nl-NL" dirty="0" err="1"/>
              <a:t>Core</a:t>
            </a:r>
            <a:r>
              <a:rPr lang="nl-NL" dirty="0"/>
              <a:t> </a:t>
            </a:r>
            <a:r>
              <a:rPr lang="nl-NL" dirty="0" err="1"/>
              <a:t>competencies</a:t>
            </a:r>
            <a:r>
              <a:rPr lang="nl-NL" dirty="0"/>
              <a:t> </a:t>
            </a:r>
            <a:r>
              <a:rPr lang="nl-NL" dirty="0" err="1"/>
              <a:t>for</a:t>
            </a:r>
            <a:r>
              <a:rPr lang="nl-NL" dirty="0"/>
              <a:t> </a:t>
            </a:r>
            <a:r>
              <a:rPr lang="nl-NL" dirty="0" err="1"/>
              <a:t>interprofessional</a:t>
            </a:r>
            <a:r>
              <a:rPr lang="nl-NL" dirty="0"/>
              <a:t> </a:t>
            </a:r>
            <a:r>
              <a:rPr lang="nl-NL" dirty="0" err="1"/>
              <a:t>collaborative</a:t>
            </a:r>
            <a:r>
              <a:rPr lang="nl-NL" dirty="0"/>
              <a:t> </a:t>
            </a:r>
            <a:r>
              <a:rPr lang="nl-NL" dirty="0" err="1"/>
              <a:t>practice</a:t>
            </a:r>
            <a:r>
              <a:rPr lang="nl-NL" dirty="0"/>
              <a:t>: 2016 update. </a:t>
            </a:r>
            <a:r>
              <a:rPr lang="nl-NL" dirty="0" err="1"/>
              <a:t>Retrieved</a:t>
            </a:r>
            <a:r>
              <a:rPr lang="nl-NL" dirty="0"/>
              <a:t> </a:t>
            </a:r>
            <a:r>
              <a:rPr lang="nl-NL" dirty="0" err="1"/>
              <a:t>from</a:t>
            </a:r>
            <a:r>
              <a:rPr lang="nl-NL" dirty="0"/>
              <a:t> Washington, DC: https://nebula.wsimg.com/2f68a39520b03336b41038c370497473?AccessKeyId=DC06780E69ED19E2B3A5&amp;disposition=0&amp;alloworigin=1</a:t>
            </a:r>
          </a:p>
          <a:p>
            <a:pPr marL="171450" indent="-171450">
              <a:buFont typeface="Arial" panose="020B0604020202020204" pitchFamily="34" charset="0"/>
              <a:buChar char="•"/>
            </a:pPr>
            <a:r>
              <a:rPr lang="en-US" dirty="0"/>
              <a:t>Needsassessment: https://academievoordeeerstelijn.be/behoeftenonderzoek-in-de-eerste-lijn/ </a:t>
            </a:r>
          </a:p>
          <a:p>
            <a:pPr marL="171450" indent="-171450">
              <a:buFont typeface="Arial" panose="020B0604020202020204" pitchFamily="34" charset="0"/>
              <a:buChar char="•"/>
            </a:pPr>
            <a:r>
              <a:rPr lang="nl-NL" dirty="0"/>
              <a:t>Pless S., Van de Velde D., DE </a:t>
            </a:r>
            <a:r>
              <a:rPr lang="nl-NL" dirty="0" err="1"/>
              <a:t>Vriendt</a:t>
            </a:r>
            <a:r>
              <a:rPr lang="nl-NL" dirty="0"/>
              <a:t> P. (2020) Doelgerichte zorg, zelfmanagement en interdisciplinaire samenwerking in het hoger onderwijs, Academie voor de eerste lijn</a:t>
            </a:r>
          </a:p>
          <a:p>
            <a:pPr marL="171450" indent="-171450">
              <a:buFont typeface="Arial" panose="020B0604020202020204" pitchFamily="34" charset="0"/>
              <a:buChar char="•"/>
            </a:pPr>
            <a:r>
              <a:rPr lang="en-US" dirty="0"/>
              <a:t>U4IoT_LivingLabMethodology_Handbook retrieved from: https://www.iscapeproject.eu/project/living-lab-methodology/ </a:t>
            </a:r>
            <a:endParaRPr lang="nl-NL" dirty="0"/>
          </a:p>
          <a:p>
            <a:endParaRPr lang="nl-NL" dirty="0"/>
          </a:p>
          <a:p>
            <a:endParaRPr lang="nl-BE" dirty="0"/>
          </a:p>
        </p:txBody>
      </p:sp>
      <p:sp>
        <p:nvSpPr>
          <p:cNvPr id="4" name="Tijdelijke aanduiding voor dianummer 3"/>
          <p:cNvSpPr>
            <a:spLocks noGrp="1"/>
          </p:cNvSpPr>
          <p:nvPr>
            <p:ph type="sldNum" sz="quarter" idx="5"/>
          </p:nvPr>
        </p:nvSpPr>
        <p:spPr/>
        <p:txBody>
          <a:bodyPr/>
          <a:lstStyle/>
          <a:p>
            <a:fld id="{422EABF7-829C-174A-9456-771FD52A0198}" type="slidenum">
              <a:rPr lang="en-US" smtClean="0"/>
              <a:t>12</a:t>
            </a:fld>
            <a:endParaRPr lang="en-US"/>
          </a:p>
        </p:txBody>
      </p:sp>
    </p:spTree>
    <p:extLst>
      <p:ext uri="{BB962C8B-B14F-4D97-AF65-F5344CB8AC3E}">
        <p14:creationId xmlns:p14="http://schemas.microsoft.com/office/powerpoint/2010/main" val="2261021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Markus Winkler, Unsplash</a:t>
            </a:r>
          </a:p>
          <a:p>
            <a:endParaRPr lang="nl-NL" dirty="0"/>
          </a:p>
          <a:p>
            <a:pPr marL="171450" indent="-171450">
              <a:buFont typeface="Arial" panose="020B0604020202020204" pitchFamily="34" charset="0"/>
              <a:buChar char="•"/>
            </a:pPr>
            <a:r>
              <a:rPr lang="nl-NL" dirty="0"/>
              <a:t>Centre </a:t>
            </a:r>
            <a:r>
              <a:rPr lang="nl-NL" dirty="0" err="1"/>
              <a:t>for</a:t>
            </a:r>
            <a:r>
              <a:rPr lang="nl-NL" dirty="0"/>
              <a:t> </a:t>
            </a:r>
            <a:r>
              <a:rPr lang="nl-NL" dirty="0" err="1"/>
              <a:t>the</a:t>
            </a:r>
            <a:r>
              <a:rPr lang="nl-NL" dirty="0"/>
              <a:t> </a:t>
            </a:r>
            <a:r>
              <a:rPr lang="nl-NL" dirty="0" err="1"/>
              <a:t>Advancement</a:t>
            </a:r>
            <a:r>
              <a:rPr lang="nl-NL" dirty="0"/>
              <a:t> of Interprofessional </a:t>
            </a:r>
            <a:r>
              <a:rPr lang="nl-NL" dirty="0" err="1"/>
              <a:t>Education</a:t>
            </a:r>
            <a:r>
              <a:rPr lang="nl-NL" dirty="0"/>
              <a:t>. (2016). Statement of </a:t>
            </a:r>
            <a:r>
              <a:rPr lang="nl-NL" dirty="0" err="1"/>
              <a:t>Purpose</a:t>
            </a:r>
            <a:r>
              <a:rPr lang="nl-NL" dirty="0"/>
              <a:t>. </a:t>
            </a:r>
            <a:r>
              <a:rPr lang="nl-NL" dirty="0" err="1"/>
              <a:t>Retrieved</a:t>
            </a:r>
            <a:r>
              <a:rPr lang="nl-NL" dirty="0"/>
              <a:t> </a:t>
            </a:r>
            <a:r>
              <a:rPr lang="nl-NL" dirty="0" err="1"/>
              <a:t>from</a:t>
            </a:r>
            <a:r>
              <a:rPr lang="nl-NL" dirty="0"/>
              <a:t> https://www.caipe.org/resource/CAIPE-Statement-of-Purpose-2016.pdf </a:t>
            </a:r>
          </a:p>
          <a:p>
            <a:pPr marL="171450" indent="-171450">
              <a:buFont typeface="Arial" panose="020B0604020202020204" pitchFamily="34" charset="0"/>
              <a:buChar char="•"/>
            </a:pPr>
            <a:r>
              <a:rPr lang="nl-NL" dirty="0"/>
              <a:t>Chimea, T., Kanji, Z., &amp; Schmitz, S. (2020). Assessment of </a:t>
            </a:r>
            <a:r>
              <a:rPr lang="nl-NL" dirty="0" err="1"/>
              <a:t>clinical</a:t>
            </a:r>
            <a:r>
              <a:rPr lang="nl-NL" dirty="0"/>
              <a:t> </a:t>
            </a:r>
            <a:r>
              <a:rPr lang="nl-NL" dirty="0" err="1"/>
              <a:t>competence</a:t>
            </a:r>
            <a:r>
              <a:rPr lang="nl-NL" dirty="0"/>
              <a:t> in </a:t>
            </a:r>
            <a:r>
              <a:rPr lang="nl-NL" dirty="0" err="1"/>
              <a:t>competency-based</a:t>
            </a:r>
            <a:r>
              <a:rPr lang="nl-NL" dirty="0"/>
              <a:t> </a:t>
            </a:r>
            <a:r>
              <a:rPr lang="nl-NL" dirty="0" err="1"/>
              <a:t>education</a:t>
            </a:r>
            <a:r>
              <a:rPr lang="nl-NL" dirty="0"/>
              <a:t>. Canadian </a:t>
            </a:r>
            <a:r>
              <a:rPr lang="nl-NL" dirty="0" err="1"/>
              <a:t>journal</a:t>
            </a:r>
            <a:r>
              <a:rPr lang="nl-NL" dirty="0"/>
              <a:t> of </a:t>
            </a:r>
            <a:r>
              <a:rPr lang="nl-NL" dirty="0" err="1"/>
              <a:t>dental</a:t>
            </a:r>
            <a:r>
              <a:rPr lang="nl-NL" dirty="0"/>
              <a:t> </a:t>
            </a:r>
            <a:r>
              <a:rPr lang="nl-NL" dirty="0" err="1"/>
              <a:t>hygiene</a:t>
            </a:r>
            <a:r>
              <a:rPr lang="nl-NL" dirty="0"/>
              <a:t> : CJDH = Journal </a:t>
            </a:r>
            <a:r>
              <a:rPr lang="nl-NL" dirty="0" err="1"/>
              <a:t>canadien</a:t>
            </a:r>
            <a:r>
              <a:rPr lang="nl-NL" dirty="0"/>
              <a:t> de </a:t>
            </a:r>
            <a:r>
              <a:rPr lang="nl-NL" dirty="0" err="1"/>
              <a:t>l'hygiene</a:t>
            </a:r>
            <a:r>
              <a:rPr lang="nl-NL" dirty="0"/>
              <a:t> </a:t>
            </a:r>
            <a:r>
              <a:rPr lang="nl-NL" dirty="0" err="1"/>
              <a:t>dentaire</a:t>
            </a:r>
            <a:r>
              <a:rPr lang="nl-NL" dirty="0"/>
              <a:t> : JCHD, 54(2), 83–91.</a:t>
            </a:r>
          </a:p>
          <a:p>
            <a:pPr marL="171450" indent="-171450">
              <a:buFont typeface="Arial" panose="020B0604020202020204" pitchFamily="34" charset="0"/>
              <a:buChar char="•"/>
            </a:pPr>
            <a:r>
              <a:rPr lang="nl-NL" dirty="0"/>
              <a:t>Collins, A. (1992). </a:t>
            </a:r>
            <a:r>
              <a:rPr lang="nl-NL" dirty="0" err="1"/>
              <a:t>Towards</a:t>
            </a:r>
            <a:r>
              <a:rPr lang="nl-NL" dirty="0"/>
              <a:t> a design </a:t>
            </a:r>
            <a:r>
              <a:rPr lang="nl-NL" dirty="0" err="1"/>
              <a:t>science</a:t>
            </a:r>
            <a:r>
              <a:rPr lang="nl-NL" dirty="0"/>
              <a:t> of </a:t>
            </a:r>
            <a:r>
              <a:rPr lang="nl-NL" dirty="0" err="1"/>
              <a:t>education</a:t>
            </a:r>
            <a:r>
              <a:rPr lang="nl-NL" dirty="0"/>
              <a:t>. In E. </a:t>
            </a:r>
            <a:r>
              <a:rPr lang="nl-NL" dirty="0" err="1"/>
              <a:t>Scanlon</a:t>
            </a:r>
            <a:r>
              <a:rPr lang="nl-NL" dirty="0"/>
              <a:t> &amp; T. </a:t>
            </a:r>
            <a:r>
              <a:rPr lang="nl-NL" dirty="0" err="1"/>
              <a:t>O'Shea</a:t>
            </a:r>
            <a:r>
              <a:rPr lang="nl-NL" dirty="0"/>
              <a:t> (Eds.), New </a:t>
            </a:r>
            <a:r>
              <a:rPr lang="nl-NL" dirty="0" err="1"/>
              <a:t>directions</a:t>
            </a:r>
            <a:r>
              <a:rPr lang="nl-NL" dirty="0"/>
              <a:t> in </a:t>
            </a:r>
            <a:r>
              <a:rPr lang="nl-NL" dirty="0" err="1"/>
              <a:t>educational</a:t>
            </a:r>
            <a:r>
              <a:rPr lang="nl-NL" dirty="0"/>
              <a:t> </a:t>
            </a:r>
            <a:r>
              <a:rPr lang="nl-NL" dirty="0" err="1"/>
              <a:t>technology</a:t>
            </a:r>
            <a:r>
              <a:rPr lang="nl-NL" dirty="0"/>
              <a:t> (pp. 15-22). Berlin: Springer-Verlag.</a:t>
            </a:r>
          </a:p>
          <a:p>
            <a:pPr marL="171450" indent="-171450">
              <a:buFont typeface="Arial" panose="020B0604020202020204" pitchFamily="34" charset="0"/>
              <a:buChar char="•"/>
            </a:pPr>
            <a:r>
              <a:rPr lang="nl-NL" dirty="0"/>
              <a:t>Della F. (2010). Interprofessional </a:t>
            </a:r>
            <a:r>
              <a:rPr lang="nl-NL" dirty="0" err="1"/>
              <a:t>Education</a:t>
            </a:r>
            <a:r>
              <a:rPr lang="nl-NL" dirty="0"/>
              <a:t>: https://tlap.ksu.edu.sa/sites/tlap.ksu.edu.sa/files/attach/ref24.pdf    </a:t>
            </a:r>
          </a:p>
          <a:p>
            <a:pPr marL="171450" indent="-171450">
              <a:buFont typeface="Arial" panose="020B0604020202020204" pitchFamily="34" charset="0"/>
              <a:buChar char="•"/>
            </a:pPr>
            <a:r>
              <a:rPr lang="nl-NL" dirty="0"/>
              <a:t>Dochy, F. (2015). High impact </a:t>
            </a:r>
            <a:r>
              <a:rPr lang="nl-NL" dirty="0" err="1"/>
              <a:t>learning</a:t>
            </a:r>
            <a:r>
              <a:rPr lang="nl-NL" dirty="0"/>
              <a:t> anno 2022: model voor de toekomst – Over aanpak en sturing</a:t>
            </a:r>
          </a:p>
          <a:p>
            <a:pPr marL="171450" indent="-171450">
              <a:buFont typeface="Arial" panose="020B0604020202020204" pitchFamily="34" charset="0"/>
              <a:buChar char="•"/>
            </a:pPr>
            <a:r>
              <a:rPr lang="nl-NL" dirty="0"/>
              <a:t>Friend Sara (2019). 21 Great </a:t>
            </a:r>
            <a:r>
              <a:rPr lang="nl-NL" dirty="0" err="1"/>
              <a:t>Reflection</a:t>
            </a:r>
            <a:r>
              <a:rPr lang="nl-NL" dirty="0"/>
              <a:t> </a:t>
            </a:r>
            <a:r>
              <a:rPr lang="nl-NL" dirty="0" err="1"/>
              <a:t>Questions</a:t>
            </a:r>
            <a:r>
              <a:rPr lang="nl-NL" dirty="0"/>
              <a:t> </a:t>
            </a:r>
            <a:r>
              <a:rPr lang="nl-NL" dirty="0" err="1"/>
              <a:t>that</a:t>
            </a:r>
            <a:r>
              <a:rPr lang="nl-NL" dirty="0"/>
              <a:t> </a:t>
            </a:r>
            <a:r>
              <a:rPr lang="nl-NL" dirty="0" err="1"/>
              <a:t>add</a:t>
            </a:r>
            <a:r>
              <a:rPr lang="nl-NL" dirty="0"/>
              <a:t> </a:t>
            </a:r>
            <a:r>
              <a:rPr lang="nl-NL" dirty="0" err="1"/>
              <a:t>depth</a:t>
            </a:r>
            <a:r>
              <a:rPr lang="nl-NL" dirty="0"/>
              <a:t> </a:t>
            </a:r>
            <a:r>
              <a:rPr lang="nl-NL" dirty="0" err="1"/>
              <a:t>to</a:t>
            </a:r>
            <a:r>
              <a:rPr lang="nl-NL" dirty="0"/>
              <a:t> student </a:t>
            </a:r>
            <a:r>
              <a:rPr lang="nl-NL" dirty="0" err="1"/>
              <a:t>learning</a:t>
            </a:r>
            <a:r>
              <a:rPr lang="nl-NL" dirty="0"/>
              <a:t> https://www.presence.io/blog/21-great-reflection-questions-that-add-depth-to-student-learning/ </a:t>
            </a:r>
          </a:p>
          <a:p>
            <a:pPr marL="171450" indent="-171450">
              <a:buFont typeface="Arial" panose="020B0604020202020204" pitchFamily="34" charset="0"/>
              <a:buChar char="•"/>
            </a:pPr>
            <a:r>
              <a:rPr lang="nl-NL" dirty="0" err="1"/>
              <a:t>Guraya</a:t>
            </a:r>
            <a:r>
              <a:rPr lang="nl-NL" dirty="0"/>
              <a:t>, S. Y., Barr H. (2018). The </a:t>
            </a:r>
            <a:r>
              <a:rPr lang="nl-NL" dirty="0" err="1"/>
              <a:t>effectiveness</a:t>
            </a:r>
            <a:r>
              <a:rPr lang="nl-NL" dirty="0"/>
              <a:t> of </a:t>
            </a:r>
            <a:r>
              <a:rPr lang="nl-NL" dirty="0" err="1"/>
              <a:t>interprofessional</a:t>
            </a:r>
            <a:r>
              <a:rPr lang="nl-NL" dirty="0"/>
              <a:t> </a:t>
            </a:r>
            <a:r>
              <a:rPr lang="nl-NL" dirty="0" err="1"/>
              <a:t>education</a:t>
            </a:r>
            <a:r>
              <a:rPr lang="nl-NL" dirty="0"/>
              <a:t> in </a:t>
            </a:r>
            <a:r>
              <a:rPr lang="nl-NL" dirty="0" err="1"/>
              <a:t>healthcare</a:t>
            </a:r>
            <a:r>
              <a:rPr lang="nl-NL" dirty="0"/>
              <a:t>: A </a:t>
            </a:r>
            <a:r>
              <a:rPr lang="nl-NL" dirty="0" err="1"/>
              <a:t>systematic</a:t>
            </a:r>
            <a:r>
              <a:rPr lang="nl-NL" dirty="0"/>
              <a:t> review </a:t>
            </a:r>
            <a:r>
              <a:rPr lang="nl-NL" dirty="0" err="1"/>
              <a:t>and</a:t>
            </a:r>
            <a:r>
              <a:rPr lang="nl-NL" dirty="0"/>
              <a:t> meta-analysis. Kaohsiung J </a:t>
            </a:r>
            <a:r>
              <a:rPr lang="nl-NL" dirty="0" err="1"/>
              <a:t>Med</a:t>
            </a:r>
            <a:r>
              <a:rPr lang="nl-NL" dirty="0"/>
              <a:t> </a:t>
            </a:r>
            <a:r>
              <a:rPr lang="nl-NL" dirty="0" err="1"/>
              <a:t>Sci</a:t>
            </a:r>
            <a:r>
              <a:rPr lang="nl-NL" dirty="0"/>
              <a:t>; 34(3):160-165.</a:t>
            </a:r>
          </a:p>
          <a:p>
            <a:pPr marL="171450" indent="-171450">
              <a:buFont typeface="Arial" panose="020B0604020202020204" pitchFamily="34" charset="0"/>
              <a:buChar char="•"/>
            </a:pPr>
            <a:r>
              <a:rPr lang="nl-NL" dirty="0"/>
              <a:t>Interprofessional </a:t>
            </a:r>
            <a:r>
              <a:rPr lang="nl-NL" dirty="0" err="1"/>
              <a:t>Education</a:t>
            </a:r>
            <a:r>
              <a:rPr lang="nl-NL" dirty="0"/>
              <a:t> </a:t>
            </a:r>
            <a:r>
              <a:rPr lang="nl-NL" dirty="0" err="1"/>
              <a:t>Collaborative</a:t>
            </a:r>
            <a:r>
              <a:rPr lang="nl-NL" dirty="0"/>
              <a:t>. (2016). </a:t>
            </a:r>
            <a:r>
              <a:rPr lang="nl-NL" dirty="0" err="1"/>
              <a:t>Core</a:t>
            </a:r>
            <a:r>
              <a:rPr lang="nl-NL" dirty="0"/>
              <a:t> </a:t>
            </a:r>
            <a:r>
              <a:rPr lang="nl-NL" dirty="0" err="1"/>
              <a:t>competencies</a:t>
            </a:r>
            <a:r>
              <a:rPr lang="nl-NL" dirty="0"/>
              <a:t> </a:t>
            </a:r>
            <a:r>
              <a:rPr lang="nl-NL" dirty="0" err="1"/>
              <a:t>for</a:t>
            </a:r>
            <a:r>
              <a:rPr lang="nl-NL" dirty="0"/>
              <a:t> </a:t>
            </a:r>
            <a:r>
              <a:rPr lang="nl-NL" dirty="0" err="1"/>
              <a:t>interprofessional</a:t>
            </a:r>
            <a:r>
              <a:rPr lang="nl-NL" dirty="0"/>
              <a:t> </a:t>
            </a:r>
            <a:r>
              <a:rPr lang="nl-NL" dirty="0" err="1"/>
              <a:t>collaborative</a:t>
            </a:r>
            <a:r>
              <a:rPr lang="nl-NL" dirty="0"/>
              <a:t> </a:t>
            </a:r>
            <a:r>
              <a:rPr lang="nl-NL" dirty="0" err="1"/>
              <a:t>practice</a:t>
            </a:r>
            <a:r>
              <a:rPr lang="nl-NL" dirty="0"/>
              <a:t>: 2016 update. </a:t>
            </a:r>
            <a:r>
              <a:rPr lang="nl-NL" dirty="0" err="1"/>
              <a:t>Retrieved</a:t>
            </a:r>
            <a:r>
              <a:rPr lang="nl-NL" dirty="0"/>
              <a:t> </a:t>
            </a:r>
            <a:r>
              <a:rPr lang="nl-NL" dirty="0" err="1"/>
              <a:t>from</a:t>
            </a:r>
            <a:r>
              <a:rPr lang="nl-NL" dirty="0"/>
              <a:t> Washington, DC: https://nebula.wsimg.com/2f68a39520b03336b41038c370497473?AccessKeyId=DC06780E69ED19E2B3A5&amp;disposition=0&amp;alloworigin=1</a:t>
            </a:r>
          </a:p>
          <a:p>
            <a:pPr marL="171450" indent="-171450">
              <a:buFont typeface="Arial" panose="020B0604020202020204" pitchFamily="34" charset="0"/>
              <a:buChar char="•"/>
            </a:pPr>
            <a:r>
              <a:rPr lang="en-US" dirty="0"/>
              <a:t>Needsassessment: https://academievoordeeerstelijn.be/behoeftenonderzoek-in-de-eerste-lijn/ </a:t>
            </a:r>
          </a:p>
          <a:p>
            <a:pPr marL="171450" indent="-171450">
              <a:buFont typeface="Arial" panose="020B0604020202020204" pitchFamily="34" charset="0"/>
              <a:buChar char="•"/>
            </a:pPr>
            <a:r>
              <a:rPr lang="nl-NL" dirty="0"/>
              <a:t>Pless S., Van de Velde D., DE </a:t>
            </a:r>
            <a:r>
              <a:rPr lang="nl-NL" dirty="0" err="1"/>
              <a:t>Vriendt</a:t>
            </a:r>
            <a:r>
              <a:rPr lang="nl-NL" dirty="0"/>
              <a:t> P. (2020) Doelgerichte zorg, zelfmanagement en interdisciplinaire samenwerking in het hoger onderwijs, Academie voor de eerste lijn</a:t>
            </a:r>
          </a:p>
          <a:p>
            <a:pPr marL="171450" indent="-171450">
              <a:buFont typeface="Arial" panose="020B0604020202020204" pitchFamily="34" charset="0"/>
              <a:buChar char="•"/>
            </a:pPr>
            <a:r>
              <a:rPr lang="en-US" dirty="0"/>
              <a:t>U4IoT_LivingLabMethodology_Handbook retrieved from: https://www.iscapeproject.eu/project/living-lab-methodology/ </a:t>
            </a:r>
            <a:endParaRPr lang="nl-NL" dirty="0"/>
          </a:p>
          <a:p>
            <a:endParaRPr lang="nl-NL" dirty="0"/>
          </a:p>
          <a:p>
            <a:endParaRPr lang="nl-BE" dirty="0"/>
          </a:p>
        </p:txBody>
      </p:sp>
      <p:sp>
        <p:nvSpPr>
          <p:cNvPr id="4" name="Tijdelijke aanduiding voor dianummer 3"/>
          <p:cNvSpPr>
            <a:spLocks noGrp="1"/>
          </p:cNvSpPr>
          <p:nvPr>
            <p:ph type="sldNum" sz="quarter" idx="5"/>
          </p:nvPr>
        </p:nvSpPr>
        <p:spPr/>
        <p:txBody>
          <a:bodyPr/>
          <a:lstStyle/>
          <a:p>
            <a:fld id="{422EABF7-829C-174A-9456-771FD52A0198}" type="slidenum">
              <a:rPr lang="en-US" smtClean="0"/>
              <a:t>13</a:t>
            </a:fld>
            <a:endParaRPr lang="en-US"/>
          </a:p>
        </p:txBody>
      </p:sp>
    </p:spTree>
    <p:extLst>
      <p:ext uri="{BB962C8B-B14F-4D97-AF65-F5344CB8AC3E}">
        <p14:creationId xmlns:p14="http://schemas.microsoft.com/office/powerpoint/2010/main" val="1030973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https://medialibrary.uantwerpen.be/oldcontent/container22645/files/presentatie%20Tszakizidis.pdf </a:t>
            </a:r>
          </a:p>
        </p:txBody>
      </p:sp>
      <p:sp>
        <p:nvSpPr>
          <p:cNvPr id="4" name="Tijdelijke aanduiding voor dianummer 3"/>
          <p:cNvSpPr>
            <a:spLocks noGrp="1"/>
          </p:cNvSpPr>
          <p:nvPr>
            <p:ph type="sldNum" sz="quarter" idx="5"/>
          </p:nvPr>
        </p:nvSpPr>
        <p:spPr/>
        <p:txBody>
          <a:bodyPr/>
          <a:lstStyle/>
          <a:p>
            <a:fld id="{422EABF7-829C-174A-9456-771FD52A0198}" type="slidenum">
              <a:rPr lang="en-US" smtClean="0"/>
              <a:t>15</a:t>
            </a:fld>
            <a:endParaRPr lang="en-US"/>
          </a:p>
        </p:txBody>
      </p:sp>
    </p:spTree>
    <p:extLst>
      <p:ext uri="{BB962C8B-B14F-4D97-AF65-F5344CB8AC3E}">
        <p14:creationId xmlns:p14="http://schemas.microsoft.com/office/powerpoint/2010/main" val="3654886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https://medialibrary.uantwerpen.be/oldcontent/container22645/files/presentatie%20Tszakizidis.pdf </a:t>
            </a:r>
          </a:p>
        </p:txBody>
      </p:sp>
      <p:sp>
        <p:nvSpPr>
          <p:cNvPr id="4" name="Tijdelijke aanduiding voor dianummer 3"/>
          <p:cNvSpPr>
            <a:spLocks noGrp="1"/>
          </p:cNvSpPr>
          <p:nvPr>
            <p:ph type="sldNum" sz="quarter" idx="5"/>
          </p:nvPr>
        </p:nvSpPr>
        <p:spPr/>
        <p:txBody>
          <a:bodyPr/>
          <a:lstStyle/>
          <a:p>
            <a:fld id="{422EABF7-829C-174A-9456-771FD52A0198}" type="slidenum">
              <a:rPr lang="en-US" smtClean="0"/>
              <a:t>16</a:t>
            </a:fld>
            <a:endParaRPr lang="en-US"/>
          </a:p>
        </p:txBody>
      </p:sp>
    </p:spTree>
    <p:extLst>
      <p:ext uri="{BB962C8B-B14F-4D97-AF65-F5344CB8AC3E}">
        <p14:creationId xmlns:p14="http://schemas.microsoft.com/office/powerpoint/2010/main" val="861708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https://medialibrary.uantwerpen.be/oldcontent/container22645/files/presentatie%20Tszakizidis.pdf </a:t>
            </a:r>
          </a:p>
        </p:txBody>
      </p:sp>
      <p:sp>
        <p:nvSpPr>
          <p:cNvPr id="4" name="Tijdelijke aanduiding voor dianummer 3"/>
          <p:cNvSpPr>
            <a:spLocks noGrp="1"/>
          </p:cNvSpPr>
          <p:nvPr>
            <p:ph type="sldNum" sz="quarter" idx="5"/>
          </p:nvPr>
        </p:nvSpPr>
        <p:spPr/>
        <p:txBody>
          <a:bodyPr/>
          <a:lstStyle/>
          <a:p>
            <a:fld id="{422EABF7-829C-174A-9456-771FD52A0198}" type="slidenum">
              <a:rPr lang="en-US" smtClean="0"/>
              <a:t>17</a:t>
            </a:fld>
            <a:endParaRPr lang="en-US"/>
          </a:p>
        </p:txBody>
      </p:sp>
    </p:spTree>
    <p:extLst>
      <p:ext uri="{BB962C8B-B14F-4D97-AF65-F5344CB8AC3E}">
        <p14:creationId xmlns:p14="http://schemas.microsoft.com/office/powerpoint/2010/main" val="265492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https://medialibrary.uantwerpen.be/oldcontent/container22645/files/presentatie%20Tszakizidis.pdf </a:t>
            </a:r>
          </a:p>
        </p:txBody>
      </p:sp>
      <p:sp>
        <p:nvSpPr>
          <p:cNvPr id="4" name="Tijdelijke aanduiding voor dianummer 3"/>
          <p:cNvSpPr>
            <a:spLocks noGrp="1"/>
          </p:cNvSpPr>
          <p:nvPr>
            <p:ph type="sldNum" sz="quarter" idx="5"/>
          </p:nvPr>
        </p:nvSpPr>
        <p:spPr/>
        <p:txBody>
          <a:bodyPr/>
          <a:lstStyle/>
          <a:p>
            <a:fld id="{422EABF7-829C-174A-9456-771FD52A0198}" type="slidenum">
              <a:rPr lang="en-US" smtClean="0"/>
              <a:t>18</a:t>
            </a:fld>
            <a:endParaRPr lang="en-US"/>
          </a:p>
        </p:txBody>
      </p:sp>
    </p:spTree>
    <p:extLst>
      <p:ext uri="{BB962C8B-B14F-4D97-AF65-F5344CB8AC3E}">
        <p14:creationId xmlns:p14="http://schemas.microsoft.com/office/powerpoint/2010/main" val="1457230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https://medialibrary.uantwerpen.be/oldcontent/container22645/files/presentatie%20Tszakizidis.pdf </a:t>
            </a:r>
          </a:p>
        </p:txBody>
      </p:sp>
      <p:sp>
        <p:nvSpPr>
          <p:cNvPr id="4" name="Tijdelijke aanduiding voor dianummer 3"/>
          <p:cNvSpPr>
            <a:spLocks noGrp="1"/>
          </p:cNvSpPr>
          <p:nvPr>
            <p:ph type="sldNum" sz="quarter" idx="5"/>
          </p:nvPr>
        </p:nvSpPr>
        <p:spPr/>
        <p:txBody>
          <a:bodyPr/>
          <a:lstStyle/>
          <a:p>
            <a:fld id="{422EABF7-829C-174A-9456-771FD52A0198}" type="slidenum">
              <a:rPr lang="en-US" smtClean="0"/>
              <a:t>19</a:t>
            </a:fld>
            <a:endParaRPr lang="en-US"/>
          </a:p>
        </p:txBody>
      </p:sp>
    </p:spTree>
    <p:extLst>
      <p:ext uri="{BB962C8B-B14F-4D97-AF65-F5344CB8AC3E}">
        <p14:creationId xmlns:p14="http://schemas.microsoft.com/office/powerpoint/2010/main" val="1726227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https://medialibrary.uantwerpen.be/oldcontent/container22645/files/presentatie%20Tszakizidis.pdf </a:t>
            </a:r>
          </a:p>
        </p:txBody>
      </p:sp>
      <p:sp>
        <p:nvSpPr>
          <p:cNvPr id="4" name="Tijdelijke aanduiding voor dianummer 3"/>
          <p:cNvSpPr>
            <a:spLocks noGrp="1"/>
          </p:cNvSpPr>
          <p:nvPr>
            <p:ph type="sldNum" sz="quarter" idx="5"/>
          </p:nvPr>
        </p:nvSpPr>
        <p:spPr/>
        <p:txBody>
          <a:bodyPr/>
          <a:lstStyle/>
          <a:p>
            <a:fld id="{422EABF7-829C-174A-9456-771FD52A0198}" type="slidenum">
              <a:rPr lang="en-US" smtClean="0"/>
              <a:t>20</a:t>
            </a:fld>
            <a:endParaRPr lang="en-US"/>
          </a:p>
        </p:txBody>
      </p:sp>
    </p:spTree>
    <p:extLst>
      <p:ext uri="{BB962C8B-B14F-4D97-AF65-F5344CB8AC3E}">
        <p14:creationId xmlns:p14="http://schemas.microsoft.com/office/powerpoint/2010/main" val="4161122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Matt </a:t>
            </a:r>
            <a:r>
              <a:rPr lang="nl-NL" dirty="0" err="1"/>
              <a:t>Ridley</a:t>
            </a:r>
            <a:r>
              <a:rPr lang="nl-NL" dirty="0"/>
              <a:t>, Unsplash</a:t>
            </a:r>
            <a:endParaRPr lang="nl-BE" dirty="0"/>
          </a:p>
        </p:txBody>
      </p:sp>
      <p:sp>
        <p:nvSpPr>
          <p:cNvPr id="4" name="Tijdelijke aanduiding voor dianummer 3"/>
          <p:cNvSpPr>
            <a:spLocks noGrp="1"/>
          </p:cNvSpPr>
          <p:nvPr>
            <p:ph type="sldNum" sz="quarter" idx="5"/>
          </p:nvPr>
        </p:nvSpPr>
        <p:spPr/>
        <p:txBody>
          <a:bodyPr/>
          <a:lstStyle/>
          <a:p>
            <a:fld id="{422EABF7-829C-174A-9456-771FD52A0198}" type="slidenum">
              <a:rPr lang="en-US" smtClean="0"/>
              <a:t>21</a:t>
            </a:fld>
            <a:endParaRPr lang="en-US"/>
          </a:p>
        </p:txBody>
      </p:sp>
    </p:spTree>
    <p:extLst>
      <p:ext uri="{BB962C8B-B14F-4D97-AF65-F5344CB8AC3E}">
        <p14:creationId xmlns:p14="http://schemas.microsoft.com/office/powerpoint/2010/main" val="343446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dirty="0"/>
              <a:t>Afbeelding: Maarten van den Heuvel, </a:t>
            </a:r>
            <a:r>
              <a:rPr lang="nl-NL" dirty="0" err="1"/>
              <a:t>Unsplash</a:t>
            </a:r>
            <a:endParaRPr lang="nl-NL" dirty="0"/>
          </a:p>
          <a:p>
            <a:pPr marL="0" indent="0">
              <a:buFont typeface="Arial" panose="020B0604020202020204" pitchFamily="34" charset="0"/>
              <a:buNone/>
            </a:pPr>
            <a:endParaRPr lang="nl-NL" dirty="0"/>
          </a:p>
          <a:p>
            <a:pPr marL="171450" indent="-171450">
              <a:buFont typeface="Arial" panose="020B0604020202020204" pitchFamily="34" charset="0"/>
              <a:buChar char="•"/>
            </a:pPr>
            <a:r>
              <a:rPr lang="nl-NL" dirty="0"/>
              <a:t>*</a:t>
            </a:r>
            <a:r>
              <a:rPr lang="en-US" dirty="0"/>
              <a:t>Barnett K, Mercer SW, Norbury M, Watt G, Wyke S, Guthrie B. (2012). Epidemiology of multimorbidity and implications for health care, research, and medical education: a cross-sectional study. Lancet (London, England). 380(9836):37-43.</a:t>
            </a:r>
          </a:p>
          <a:p>
            <a:pPr marL="171450" indent="-171450">
              <a:buFont typeface="Arial" panose="020B0604020202020204" pitchFamily="34" charset="0"/>
              <a:buChar char="•"/>
            </a:pPr>
            <a:r>
              <a:rPr lang="en-US" dirty="0"/>
              <a:t>*Kuluski K, Ho JW, Hans PK, Nelson M. (2017). Community Care for People with Complex Care Needs: Bridging the Gap between Health and Social Care. Int J </a:t>
            </a:r>
            <a:r>
              <a:rPr lang="en-US" dirty="0" err="1"/>
              <a:t>Integr</a:t>
            </a:r>
            <a:r>
              <a:rPr lang="en-US" dirty="0"/>
              <a:t> Care. 17(4):2.</a:t>
            </a:r>
          </a:p>
          <a:p>
            <a:pPr marL="171450" indent="-171450">
              <a:buFont typeface="Arial" panose="020B0604020202020204" pitchFamily="34" charset="0"/>
              <a:buChar char="•"/>
            </a:pPr>
            <a:r>
              <a:rPr lang="nl-NL" dirty="0"/>
              <a:t>*Pless S., Van de Velde D., DE </a:t>
            </a:r>
            <a:r>
              <a:rPr lang="nl-NL" dirty="0" err="1"/>
              <a:t>Vriendt</a:t>
            </a:r>
            <a:r>
              <a:rPr lang="nl-NL" dirty="0"/>
              <a:t> P. (2020) Doelgerichte zorg, zelfmanagement en interdisciplinaire samenwerking in het hoger onderwijs, Academie voor de eerste lijn</a:t>
            </a:r>
          </a:p>
          <a:p>
            <a:pPr marL="171450" indent="-171450">
              <a:buFont typeface="Arial" panose="020B0604020202020204" pitchFamily="34" charset="0"/>
              <a:buChar char="•"/>
            </a:pPr>
            <a:r>
              <a:rPr lang="en-US" dirty="0"/>
              <a:t>**</a:t>
            </a:r>
            <a:r>
              <a:rPr lang="en-US" dirty="0" err="1"/>
              <a:t>Verté</a:t>
            </a:r>
            <a:r>
              <a:rPr lang="en-US" dirty="0"/>
              <a:t> E. (2017). Caring for Care. The development of the </a:t>
            </a:r>
            <a:r>
              <a:rPr lang="en-US" dirty="0" err="1"/>
              <a:t>INClusive</a:t>
            </a:r>
            <a:r>
              <a:rPr lang="en-US" dirty="0"/>
              <a:t> </a:t>
            </a:r>
            <a:r>
              <a:rPr lang="en-US" dirty="0" err="1"/>
              <a:t>CAre</a:t>
            </a:r>
            <a:r>
              <a:rPr lang="en-US" dirty="0"/>
              <a:t> framework. Brussels: Vrije Universiteit Brussel</a:t>
            </a:r>
          </a:p>
          <a:p>
            <a:pPr marL="171450" indent="-171450">
              <a:buFont typeface="Arial" panose="020B0604020202020204" pitchFamily="34" charset="0"/>
              <a:buChar char="•"/>
            </a:pPr>
            <a:r>
              <a:rPr lang="en-US" dirty="0"/>
              <a:t>Wagner M, &amp; Brandt M (2018). Long-term care provision and the well-being of spousal caregivers: An analysis of 138 European regions. The Journals of Gerontology, Series B: Psychological Sciences and Social Sciences, 73(4), e24–e34. doi:10.1093/</a:t>
            </a:r>
            <a:r>
              <a:rPr lang="en-US" dirty="0" err="1"/>
              <a:t>geronb</a:t>
            </a:r>
            <a:r>
              <a:rPr lang="en-US" dirty="0"/>
              <a:t>/gbx133</a:t>
            </a:r>
          </a:p>
          <a:p>
            <a:pPr marL="171450" indent="-171450">
              <a:buFont typeface="Arial" panose="020B0604020202020204" pitchFamily="34" charset="0"/>
              <a:buChar char="•"/>
            </a:pPr>
            <a:r>
              <a:rPr lang="en-US" dirty="0"/>
              <a:t>*World Health Organization (2015). World report on ageing and health. WHO.</a:t>
            </a:r>
          </a:p>
          <a:p>
            <a:endParaRPr lang="nl-NL" dirty="0"/>
          </a:p>
          <a:p>
            <a:endParaRPr lang="nl-BE" dirty="0"/>
          </a:p>
        </p:txBody>
      </p:sp>
      <p:sp>
        <p:nvSpPr>
          <p:cNvPr id="4" name="Tijdelijke aanduiding voor dianummer 3"/>
          <p:cNvSpPr>
            <a:spLocks noGrp="1"/>
          </p:cNvSpPr>
          <p:nvPr>
            <p:ph type="sldNum" sz="quarter" idx="5"/>
          </p:nvPr>
        </p:nvSpPr>
        <p:spPr/>
        <p:txBody>
          <a:bodyPr/>
          <a:lstStyle/>
          <a:p>
            <a:fld id="{422EABF7-829C-174A-9456-771FD52A0198}" type="slidenum">
              <a:rPr lang="en-US" smtClean="0"/>
              <a:t>2</a:t>
            </a:fld>
            <a:endParaRPr lang="en-US"/>
          </a:p>
        </p:txBody>
      </p:sp>
    </p:spTree>
    <p:extLst>
      <p:ext uri="{BB962C8B-B14F-4D97-AF65-F5344CB8AC3E}">
        <p14:creationId xmlns:p14="http://schemas.microsoft.com/office/powerpoint/2010/main" val="3659710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dirty="0"/>
              <a:t>Afbeelding: Maarten van den Heuvel, </a:t>
            </a:r>
            <a:r>
              <a:rPr lang="nl-NL" dirty="0" err="1"/>
              <a:t>Unsplash</a:t>
            </a:r>
            <a:endParaRPr lang="nl-NL" dirty="0"/>
          </a:p>
          <a:p>
            <a:pPr marL="0" indent="0">
              <a:buFont typeface="Arial" panose="020B0604020202020204" pitchFamily="34" charset="0"/>
              <a:buNone/>
            </a:pPr>
            <a:endParaRPr lang="nl-NL" dirty="0"/>
          </a:p>
          <a:p>
            <a:pPr marL="171450" indent="-171450">
              <a:buFont typeface="Arial" panose="020B0604020202020204" pitchFamily="34" charset="0"/>
              <a:buChar char="•"/>
            </a:pPr>
            <a:r>
              <a:rPr lang="nl-NL" dirty="0"/>
              <a:t>*</a:t>
            </a:r>
            <a:r>
              <a:rPr lang="en-US" dirty="0"/>
              <a:t>Barnett K, Mercer SW, Norbury M, Watt G, Wyke S, Guthrie B. (2012). Epidemiology of multimorbidity and implications for health care, research, and medical education: a cross-sectional study. Lancet (London, England). 380(9836):37-43.</a:t>
            </a:r>
          </a:p>
          <a:p>
            <a:pPr marL="171450" indent="-171450">
              <a:buFont typeface="Arial" panose="020B0604020202020204" pitchFamily="34" charset="0"/>
              <a:buChar char="•"/>
            </a:pPr>
            <a:r>
              <a:rPr lang="en-US" dirty="0"/>
              <a:t>*Kuluski K, Ho JW, Hans PK, Nelson M. (2017). Community Care for People with Complex Care Needs: Bridging the Gap between Health and Social Care. Int J </a:t>
            </a:r>
            <a:r>
              <a:rPr lang="en-US" dirty="0" err="1"/>
              <a:t>Integr</a:t>
            </a:r>
            <a:r>
              <a:rPr lang="en-US" dirty="0"/>
              <a:t> Care. 17(4):2.</a:t>
            </a:r>
          </a:p>
          <a:p>
            <a:pPr marL="171450" indent="-171450">
              <a:buFont typeface="Arial" panose="020B0604020202020204" pitchFamily="34" charset="0"/>
              <a:buChar char="•"/>
            </a:pPr>
            <a:r>
              <a:rPr lang="nl-NL" dirty="0"/>
              <a:t>*Pless S., Van de Velde D., DE </a:t>
            </a:r>
            <a:r>
              <a:rPr lang="nl-NL" dirty="0" err="1"/>
              <a:t>Vriendt</a:t>
            </a:r>
            <a:r>
              <a:rPr lang="nl-NL" dirty="0"/>
              <a:t> P. (2020) Doelgerichte zorg, zelfmanagement en interdisciplinaire samenwerking in het hoger onderwijs, Academie voor de eerste lijn</a:t>
            </a:r>
          </a:p>
          <a:p>
            <a:pPr marL="171450" indent="-171450">
              <a:buFont typeface="Arial" panose="020B0604020202020204" pitchFamily="34" charset="0"/>
              <a:buChar char="•"/>
            </a:pPr>
            <a:r>
              <a:rPr lang="en-US" dirty="0"/>
              <a:t>**</a:t>
            </a:r>
            <a:r>
              <a:rPr lang="en-US" dirty="0" err="1"/>
              <a:t>Verté</a:t>
            </a:r>
            <a:r>
              <a:rPr lang="en-US" dirty="0"/>
              <a:t> E. (2017). Caring for Care. The development of the </a:t>
            </a:r>
            <a:r>
              <a:rPr lang="en-US" dirty="0" err="1"/>
              <a:t>INClusive</a:t>
            </a:r>
            <a:r>
              <a:rPr lang="en-US" dirty="0"/>
              <a:t> </a:t>
            </a:r>
            <a:r>
              <a:rPr lang="en-US" dirty="0" err="1"/>
              <a:t>CAre</a:t>
            </a:r>
            <a:r>
              <a:rPr lang="en-US" dirty="0"/>
              <a:t> framework. Brussels: Vrije Universiteit Brussel</a:t>
            </a:r>
          </a:p>
          <a:p>
            <a:pPr marL="171450" indent="-171450">
              <a:buFont typeface="Arial" panose="020B0604020202020204" pitchFamily="34" charset="0"/>
              <a:buChar char="•"/>
            </a:pPr>
            <a:r>
              <a:rPr lang="en-US" dirty="0"/>
              <a:t>Wagner M, &amp; Brandt M (2018). Long-term care provision and the well-being of spousal caregivers: An analysis of 138 European regions. The Journals of Gerontology, Series B: Psychological Sciences and Social Sciences, 73(4), e24–e34. doi:10.1093/</a:t>
            </a:r>
            <a:r>
              <a:rPr lang="en-US" dirty="0" err="1"/>
              <a:t>geronb</a:t>
            </a:r>
            <a:r>
              <a:rPr lang="en-US" dirty="0"/>
              <a:t>/gbx133</a:t>
            </a:r>
          </a:p>
          <a:p>
            <a:pPr marL="171450" indent="-171450">
              <a:buFont typeface="Arial" panose="020B0604020202020204" pitchFamily="34" charset="0"/>
              <a:buChar char="•"/>
            </a:pPr>
            <a:r>
              <a:rPr lang="en-US" dirty="0"/>
              <a:t>*World Health Organization (2015). World report on ageing and health. WHO.</a:t>
            </a:r>
          </a:p>
          <a:p>
            <a:endParaRPr lang="nl-NL" dirty="0"/>
          </a:p>
          <a:p>
            <a:endParaRPr lang="nl-BE" dirty="0"/>
          </a:p>
        </p:txBody>
      </p:sp>
      <p:sp>
        <p:nvSpPr>
          <p:cNvPr id="4" name="Tijdelijke aanduiding voor dianummer 3"/>
          <p:cNvSpPr>
            <a:spLocks noGrp="1"/>
          </p:cNvSpPr>
          <p:nvPr>
            <p:ph type="sldNum" sz="quarter" idx="5"/>
          </p:nvPr>
        </p:nvSpPr>
        <p:spPr/>
        <p:txBody>
          <a:bodyPr/>
          <a:lstStyle/>
          <a:p>
            <a:fld id="{422EABF7-829C-174A-9456-771FD52A0198}" type="slidenum">
              <a:rPr lang="en-US" smtClean="0"/>
              <a:t>22</a:t>
            </a:fld>
            <a:endParaRPr lang="en-US"/>
          </a:p>
        </p:txBody>
      </p:sp>
    </p:spTree>
    <p:extLst>
      <p:ext uri="{BB962C8B-B14F-4D97-AF65-F5344CB8AC3E}">
        <p14:creationId xmlns:p14="http://schemas.microsoft.com/office/powerpoint/2010/main" val="1250539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1"/>
            <a:r>
              <a:rPr lang="nl-BE" b="1" dirty="0"/>
              <a:t>Figuur: </a:t>
            </a:r>
            <a:r>
              <a:rPr lang="nl-BE" b="1" dirty="0" err="1"/>
              <a:t>pixabay</a:t>
            </a:r>
            <a:r>
              <a:rPr lang="nl-BE" b="1" dirty="0"/>
              <a:t> </a:t>
            </a:r>
            <a:r>
              <a:rPr lang="nl-BE" b="1" dirty="0">
                <a:sym typeface="Wingdings" panose="05000000000000000000" pitchFamily="2" charset="2"/>
              </a:rPr>
              <a:t> </a:t>
            </a:r>
            <a:r>
              <a:rPr lang="nl-BE" b="1" dirty="0" err="1">
                <a:sym typeface="Wingdings" panose="05000000000000000000" pitchFamily="2" charset="2"/>
              </a:rPr>
              <a:t>iStock</a:t>
            </a:r>
            <a:r>
              <a:rPr lang="nl-BE" b="1" dirty="0">
                <a:sym typeface="Wingdings" panose="05000000000000000000" pitchFamily="2" charset="2"/>
              </a:rPr>
              <a:t> (1347894539) - </a:t>
            </a:r>
            <a:r>
              <a:rPr lang="nl-BE" b="1" dirty="0" err="1">
                <a:sym typeface="Wingdings" panose="05000000000000000000" pitchFamily="2" charset="2"/>
              </a:rPr>
              <a:t>Evgeny</a:t>
            </a:r>
            <a:r>
              <a:rPr lang="nl-BE" b="1" dirty="0">
                <a:sym typeface="Wingdings" panose="05000000000000000000" pitchFamily="2" charset="2"/>
              </a:rPr>
              <a:t> </a:t>
            </a:r>
            <a:r>
              <a:rPr lang="nl-BE" b="1" dirty="0" err="1">
                <a:sym typeface="Wingdings" panose="05000000000000000000" pitchFamily="2" charset="2"/>
              </a:rPr>
              <a:t>Gromov</a:t>
            </a:r>
            <a:endParaRPr lang="nl-BE" b="1" dirty="0"/>
          </a:p>
          <a:p>
            <a:pPr lvl="1"/>
            <a:r>
              <a:rPr lang="nl-BE" b="1" dirty="0"/>
              <a:t>Informatiebronnen</a:t>
            </a:r>
          </a:p>
          <a:p>
            <a:pPr lvl="1"/>
            <a:r>
              <a:rPr lang="nl-BE" dirty="0"/>
              <a:t>Strategische nota (</a:t>
            </a:r>
            <a:r>
              <a:rPr lang="nl-BE" dirty="0">
                <a:sym typeface="Wingdings" panose="05000000000000000000" pitchFamily="2" charset="2"/>
              </a:rPr>
              <a:t> </a:t>
            </a:r>
            <a:r>
              <a:rPr lang="nl-BE" dirty="0" err="1">
                <a:sym typeface="Wingdings" panose="05000000000000000000" pitchFamily="2" charset="2"/>
              </a:rPr>
              <a:t>position</a:t>
            </a:r>
            <a:r>
              <a:rPr lang="nl-BE" dirty="0">
                <a:sym typeface="Wingdings" panose="05000000000000000000" pitchFamily="2" charset="2"/>
              </a:rPr>
              <a:t> paper): met onder andere de fragmentatie in de eerste lijn / tekst onder </a:t>
            </a:r>
            <a:r>
              <a:rPr lang="nl-BE" dirty="0" err="1">
                <a:sym typeface="Wingdings" panose="05000000000000000000" pitchFamily="2" charset="2"/>
              </a:rPr>
              <a:t>ppt</a:t>
            </a:r>
            <a:r>
              <a:rPr lang="nl-BE" dirty="0">
                <a:sym typeface="Wingdings" panose="05000000000000000000" pitchFamily="2" charset="2"/>
              </a:rPr>
              <a:t> Becky ‘unit team’ (voorstelling  op Thomas More)</a:t>
            </a:r>
          </a:p>
          <a:p>
            <a:pPr lvl="2"/>
            <a:r>
              <a:rPr lang="nl-BE" dirty="0">
                <a:sym typeface="Wingdings" panose="05000000000000000000" pitchFamily="2" charset="2"/>
              </a:rPr>
              <a:t>Literatuur krachtige leeromgeving</a:t>
            </a:r>
          </a:p>
          <a:p>
            <a:pPr lvl="2"/>
            <a:r>
              <a:rPr lang="nl-BE" dirty="0">
                <a:sym typeface="Wingdings" panose="05000000000000000000" pitchFamily="2" charset="2"/>
              </a:rPr>
              <a:t>Onderwijsexperts’</a:t>
            </a:r>
          </a:p>
          <a:p>
            <a:pPr lvl="1"/>
            <a:r>
              <a:rPr lang="nl-BE" dirty="0">
                <a:sym typeface="Wingdings" panose="05000000000000000000" pitchFamily="2" charset="2"/>
              </a:rPr>
              <a:t>Behoeftenonderzoek zorgprof. en PZON (WP1)</a:t>
            </a:r>
          </a:p>
          <a:p>
            <a:pPr lvl="1"/>
            <a:r>
              <a:rPr lang="nl-BE" dirty="0" err="1">
                <a:sym typeface="Wingdings" panose="05000000000000000000" pitchFamily="2" charset="2"/>
              </a:rPr>
              <a:t>BeHive</a:t>
            </a:r>
            <a:r>
              <a:rPr lang="nl-BE" dirty="0">
                <a:sym typeface="Wingdings" panose="05000000000000000000" pitchFamily="2" charset="2"/>
              </a:rPr>
              <a:t> – 24 </a:t>
            </a:r>
            <a:r>
              <a:rPr lang="nl-BE" dirty="0" err="1">
                <a:sym typeface="Wingdings" panose="05000000000000000000" pitchFamily="2" charset="2"/>
              </a:rPr>
              <a:t>dispositives</a:t>
            </a:r>
            <a:endParaRPr lang="nl-BE" dirty="0">
              <a:sym typeface="Wingdings" panose="05000000000000000000" pitchFamily="2" charset="2"/>
            </a:endParaRPr>
          </a:p>
          <a:p>
            <a:pPr lvl="1"/>
            <a:r>
              <a:rPr lang="nl-BE" dirty="0">
                <a:sym typeface="Wingdings" panose="05000000000000000000" pitchFamily="2" charset="2"/>
              </a:rPr>
              <a:t>Onderwijsscan</a:t>
            </a:r>
          </a:p>
          <a:p>
            <a:pPr lvl="1"/>
            <a:endParaRPr lang="nl-BE" dirty="0">
              <a:sym typeface="Wingdings" panose="05000000000000000000" pitchFamily="2" charset="2"/>
            </a:endParaRPr>
          </a:p>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B42915-F531-489B-9A24-8D43B043BB9B}"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8122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Markus Winkler, Unsplash</a:t>
            </a:r>
          </a:p>
          <a:p>
            <a:endParaRPr lang="nl-NL" dirty="0"/>
          </a:p>
          <a:p>
            <a:pPr marL="171450" indent="-171450">
              <a:buFont typeface="Arial" panose="020B0604020202020204" pitchFamily="34" charset="0"/>
              <a:buChar char="•"/>
            </a:pPr>
            <a:r>
              <a:rPr lang="nl-NL" dirty="0"/>
              <a:t>Centre </a:t>
            </a:r>
            <a:r>
              <a:rPr lang="nl-NL" dirty="0" err="1"/>
              <a:t>for</a:t>
            </a:r>
            <a:r>
              <a:rPr lang="nl-NL" dirty="0"/>
              <a:t> </a:t>
            </a:r>
            <a:r>
              <a:rPr lang="nl-NL" dirty="0" err="1"/>
              <a:t>the</a:t>
            </a:r>
            <a:r>
              <a:rPr lang="nl-NL" dirty="0"/>
              <a:t> </a:t>
            </a:r>
            <a:r>
              <a:rPr lang="nl-NL" dirty="0" err="1"/>
              <a:t>Advancement</a:t>
            </a:r>
            <a:r>
              <a:rPr lang="nl-NL" dirty="0"/>
              <a:t> of Interprofessional </a:t>
            </a:r>
            <a:r>
              <a:rPr lang="nl-NL" dirty="0" err="1"/>
              <a:t>Education</a:t>
            </a:r>
            <a:r>
              <a:rPr lang="nl-NL" dirty="0"/>
              <a:t>. (2016). Statement of </a:t>
            </a:r>
            <a:r>
              <a:rPr lang="nl-NL" dirty="0" err="1"/>
              <a:t>Purpose</a:t>
            </a:r>
            <a:r>
              <a:rPr lang="nl-NL" dirty="0"/>
              <a:t>. </a:t>
            </a:r>
            <a:r>
              <a:rPr lang="nl-NL" dirty="0" err="1"/>
              <a:t>Retrieved</a:t>
            </a:r>
            <a:r>
              <a:rPr lang="nl-NL" dirty="0"/>
              <a:t> </a:t>
            </a:r>
            <a:r>
              <a:rPr lang="nl-NL" dirty="0" err="1"/>
              <a:t>from</a:t>
            </a:r>
            <a:r>
              <a:rPr lang="nl-NL" dirty="0"/>
              <a:t> https://www.caipe.org/resource/CAIPE-Statement-of-Purpose-2016.pdf </a:t>
            </a:r>
          </a:p>
          <a:p>
            <a:pPr marL="171450" indent="-171450">
              <a:buFont typeface="Arial" panose="020B0604020202020204" pitchFamily="34" charset="0"/>
              <a:buChar char="•"/>
            </a:pPr>
            <a:r>
              <a:rPr lang="nl-NL" dirty="0"/>
              <a:t>Chimea, T., Kanji, Z., &amp; Schmitz, S. (2020). Assessment of </a:t>
            </a:r>
            <a:r>
              <a:rPr lang="nl-NL" dirty="0" err="1"/>
              <a:t>clinical</a:t>
            </a:r>
            <a:r>
              <a:rPr lang="nl-NL" dirty="0"/>
              <a:t> </a:t>
            </a:r>
            <a:r>
              <a:rPr lang="nl-NL" dirty="0" err="1"/>
              <a:t>competence</a:t>
            </a:r>
            <a:r>
              <a:rPr lang="nl-NL" dirty="0"/>
              <a:t> in </a:t>
            </a:r>
            <a:r>
              <a:rPr lang="nl-NL" dirty="0" err="1"/>
              <a:t>competency-based</a:t>
            </a:r>
            <a:r>
              <a:rPr lang="nl-NL" dirty="0"/>
              <a:t> </a:t>
            </a:r>
            <a:r>
              <a:rPr lang="nl-NL" dirty="0" err="1"/>
              <a:t>education</a:t>
            </a:r>
            <a:r>
              <a:rPr lang="nl-NL" dirty="0"/>
              <a:t>. Canadian </a:t>
            </a:r>
            <a:r>
              <a:rPr lang="nl-NL" dirty="0" err="1"/>
              <a:t>journal</a:t>
            </a:r>
            <a:r>
              <a:rPr lang="nl-NL" dirty="0"/>
              <a:t> of </a:t>
            </a:r>
            <a:r>
              <a:rPr lang="nl-NL" dirty="0" err="1"/>
              <a:t>dental</a:t>
            </a:r>
            <a:r>
              <a:rPr lang="nl-NL" dirty="0"/>
              <a:t> </a:t>
            </a:r>
            <a:r>
              <a:rPr lang="nl-NL" dirty="0" err="1"/>
              <a:t>hygiene</a:t>
            </a:r>
            <a:r>
              <a:rPr lang="nl-NL" dirty="0"/>
              <a:t> : CJDH = Journal </a:t>
            </a:r>
            <a:r>
              <a:rPr lang="nl-NL" dirty="0" err="1"/>
              <a:t>canadien</a:t>
            </a:r>
            <a:r>
              <a:rPr lang="nl-NL" dirty="0"/>
              <a:t> de </a:t>
            </a:r>
            <a:r>
              <a:rPr lang="nl-NL" dirty="0" err="1"/>
              <a:t>l'hygiene</a:t>
            </a:r>
            <a:r>
              <a:rPr lang="nl-NL" dirty="0"/>
              <a:t> </a:t>
            </a:r>
            <a:r>
              <a:rPr lang="nl-NL" dirty="0" err="1"/>
              <a:t>dentaire</a:t>
            </a:r>
            <a:r>
              <a:rPr lang="nl-NL" dirty="0"/>
              <a:t> : JCHD, 54(2), 83–91.</a:t>
            </a:r>
          </a:p>
          <a:p>
            <a:pPr marL="171450" indent="-171450">
              <a:buFont typeface="Arial" panose="020B0604020202020204" pitchFamily="34" charset="0"/>
              <a:buChar char="•"/>
            </a:pPr>
            <a:r>
              <a:rPr lang="nl-NL" dirty="0"/>
              <a:t>Collins, A. (1992). </a:t>
            </a:r>
            <a:r>
              <a:rPr lang="nl-NL" dirty="0" err="1"/>
              <a:t>Towards</a:t>
            </a:r>
            <a:r>
              <a:rPr lang="nl-NL" dirty="0"/>
              <a:t> a design </a:t>
            </a:r>
            <a:r>
              <a:rPr lang="nl-NL" dirty="0" err="1"/>
              <a:t>science</a:t>
            </a:r>
            <a:r>
              <a:rPr lang="nl-NL" dirty="0"/>
              <a:t> of </a:t>
            </a:r>
            <a:r>
              <a:rPr lang="nl-NL" dirty="0" err="1"/>
              <a:t>education</a:t>
            </a:r>
            <a:r>
              <a:rPr lang="nl-NL" dirty="0"/>
              <a:t>. In E. </a:t>
            </a:r>
            <a:r>
              <a:rPr lang="nl-NL" dirty="0" err="1"/>
              <a:t>Scanlon</a:t>
            </a:r>
            <a:r>
              <a:rPr lang="nl-NL" dirty="0"/>
              <a:t> &amp; T. </a:t>
            </a:r>
            <a:r>
              <a:rPr lang="nl-NL" dirty="0" err="1"/>
              <a:t>O'Shea</a:t>
            </a:r>
            <a:r>
              <a:rPr lang="nl-NL" dirty="0"/>
              <a:t> (Eds.), New </a:t>
            </a:r>
            <a:r>
              <a:rPr lang="nl-NL" dirty="0" err="1"/>
              <a:t>directions</a:t>
            </a:r>
            <a:r>
              <a:rPr lang="nl-NL" dirty="0"/>
              <a:t> in </a:t>
            </a:r>
            <a:r>
              <a:rPr lang="nl-NL" dirty="0" err="1"/>
              <a:t>educational</a:t>
            </a:r>
            <a:r>
              <a:rPr lang="nl-NL" dirty="0"/>
              <a:t> </a:t>
            </a:r>
            <a:r>
              <a:rPr lang="nl-NL" dirty="0" err="1"/>
              <a:t>technology</a:t>
            </a:r>
            <a:r>
              <a:rPr lang="nl-NL" dirty="0"/>
              <a:t> (pp. 15-22). Berlin: Springer-Verlag.</a:t>
            </a:r>
          </a:p>
          <a:p>
            <a:pPr marL="171450" indent="-171450">
              <a:buFont typeface="Arial" panose="020B0604020202020204" pitchFamily="34" charset="0"/>
              <a:buChar char="•"/>
            </a:pPr>
            <a:r>
              <a:rPr lang="nl-NL" dirty="0"/>
              <a:t>Della F. (2010). Interprofessional </a:t>
            </a:r>
            <a:r>
              <a:rPr lang="nl-NL" dirty="0" err="1"/>
              <a:t>Education</a:t>
            </a:r>
            <a:r>
              <a:rPr lang="nl-NL" dirty="0"/>
              <a:t>: https://tlap.ksu.edu.sa/sites/tlap.ksu.edu.sa/files/attach/ref24.pdf    </a:t>
            </a:r>
          </a:p>
          <a:p>
            <a:pPr marL="171450" indent="-171450">
              <a:buFont typeface="Arial" panose="020B0604020202020204" pitchFamily="34" charset="0"/>
              <a:buChar char="•"/>
            </a:pPr>
            <a:r>
              <a:rPr lang="nl-NL" dirty="0"/>
              <a:t>Dochy, F. (2015). High impact </a:t>
            </a:r>
            <a:r>
              <a:rPr lang="nl-NL" dirty="0" err="1"/>
              <a:t>learning</a:t>
            </a:r>
            <a:r>
              <a:rPr lang="nl-NL" dirty="0"/>
              <a:t> anno 2022: model voor de toekomst – Over aanpak en sturing</a:t>
            </a:r>
          </a:p>
          <a:p>
            <a:pPr marL="171450" indent="-171450">
              <a:buFont typeface="Arial" panose="020B0604020202020204" pitchFamily="34" charset="0"/>
              <a:buChar char="•"/>
            </a:pPr>
            <a:r>
              <a:rPr lang="nl-NL" dirty="0"/>
              <a:t>Friend Sara (2019). 21 Great </a:t>
            </a:r>
            <a:r>
              <a:rPr lang="nl-NL" dirty="0" err="1"/>
              <a:t>Reflection</a:t>
            </a:r>
            <a:r>
              <a:rPr lang="nl-NL" dirty="0"/>
              <a:t> </a:t>
            </a:r>
            <a:r>
              <a:rPr lang="nl-NL" dirty="0" err="1"/>
              <a:t>Questions</a:t>
            </a:r>
            <a:r>
              <a:rPr lang="nl-NL" dirty="0"/>
              <a:t> </a:t>
            </a:r>
            <a:r>
              <a:rPr lang="nl-NL" dirty="0" err="1"/>
              <a:t>that</a:t>
            </a:r>
            <a:r>
              <a:rPr lang="nl-NL" dirty="0"/>
              <a:t> </a:t>
            </a:r>
            <a:r>
              <a:rPr lang="nl-NL" dirty="0" err="1"/>
              <a:t>add</a:t>
            </a:r>
            <a:r>
              <a:rPr lang="nl-NL" dirty="0"/>
              <a:t> </a:t>
            </a:r>
            <a:r>
              <a:rPr lang="nl-NL" dirty="0" err="1"/>
              <a:t>depth</a:t>
            </a:r>
            <a:r>
              <a:rPr lang="nl-NL" dirty="0"/>
              <a:t> </a:t>
            </a:r>
            <a:r>
              <a:rPr lang="nl-NL" dirty="0" err="1"/>
              <a:t>to</a:t>
            </a:r>
            <a:r>
              <a:rPr lang="nl-NL" dirty="0"/>
              <a:t> student </a:t>
            </a:r>
            <a:r>
              <a:rPr lang="nl-NL" dirty="0" err="1"/>
              <a:t>learning</a:t>
            </a:r>
            <a:r>
              <a:rPr lang="nl-NL" dirty="0"/>
              <a:t> https://www.presence.io/blog/21-great-reflection-questions-that-add-depth-to-student-learning/ </a:t>
            </a:r>
          </a:p>
          <a:p>
            <a:pPr marL="171450" indent="-171450">
              <a:buFont typeface="Arial" panose="020B0604020202020204" pitchFamily="34" charset="0"/>
              <a:buChar char="•"/>
            </a:pPr>
            <a:r>
              <a:rPr lang="nl-NL" dirty="0" err="1"/>
              <a:t>Guraya</a:t>
            </a:r>
            <a:r>
              <a:rPr lang="nl-NL" dirty="0"/>
              <a:t>, S. Y., Barr H. (2018). The </a:t>
            </a:r>
            <a:r>
              <a:rPr lang="nl-NL" dirty="0" err="1"/>
              <a:t>effectiveness</a:t>
            </a:r>
            <a:r>
              <a:rPr lang="nl-NL" dirty="0"/>
              <a:t> of </a:t>
            </a:r>
            <a:r>
              <a:rPr lang="nl-NL" dirty="0" err="1"/>
              <a:t>interprofessional</a:t>
            </a:r>
            <a:r>
              <a:rPr lang="nl-NL" dirty="0"/>
              <a:t> </a:t>
            </a:r>
            <a:r>
              <a:rPr lang="nl-NL" dirty="0" err="1"/>
              <a:t>education</a:t>
            </a:r>
            <a:r>
              <a:rPr lang="nl-NL" dirty="0"/>
              <a:t> in </a:t>
            </a:r>
            <a:r>
              <a:rPr lang="nl-NL" dirty="0" err="1"/>
              <a:t>healthcare</a:t>
            </a:r>
            <a:r>
              <a:rPr lang="nl-NL" dirty="0"/>
              <a:t>: A </a:t>
            </a:r>
            <a:r>
              <a:rPr lang="nl-NL" dirty="0" err="1"/>
              <a:t>systematic</a:t>
            </a:r>
            <a:r>
              <a:rPr lang="nl-NL" dirty="0"/>
              <a:t> review </a:t>
            </a:r>
            <a:r>
              <a:rPr lang="nl-NL" dirty="0" err="1"/>
              <a:t>and</a:t>
            </a:r>
            <a:r>
              <a:rPr lang="nl-NL" dirty="0"/>
              <a:t> meta-analysis. Kaohsiung J </a:t>
            </a:r>
            <a:r>
              <a:rPr lang="nl-NL" dirty="0" err="1"/>
              <a:t>Med</a:t>
            </a:r>
            <a:r>
              <a:rPr lang="nl-NL" dirty="0"/>
              <a:t> </a:t>
            </a:r>
            <a:r>
              <a:rPr lang="nl-NL" dirty="0" err="1"/>
              <a:t>Sci</a:t>
            </a:r>
            <a:r>
              <a:rPr lang="nl-NL" dirty="0"/>
              <a:t>; 34(3):160-165.</a:t>
            </a:r>
          </a:p>
          <a:p>
            <a:pPr marL="171450" indent="-171450">
              <a:buFont typeface="Arial" panose="020B0604020202020204" pitchFamily="34" charset="0"/>
              <a:buChar char="•"/>
            </a:pPr>
            <a:r>
              <a:rPr lang="nl-NL" dirty="0"/>
              <a:t>Interprofessional </a:t>
            </a:r>
            <a:r>
              <a:rPr lang="nl-NL" dirty="0" err="1"/>
              <a:t>Education</a:t>
            </a:r>
            <a:r>
              <a:rPr lang="nl-NL" dirty="0"/>
              <a:t> </a:t>
            </a:r>
            <a:r>
              <a:rPr lang="nl-NL" dirty="0" err="1"/>
              <a:t>Collaborative</a:t>
            </a:r>
            <a:r>
              <a:rPr lang="nl-NL" dirty="0"/>
              <a:t>. (2016). </a:t>
            </a:r>
            <a:r>
              <a:rPr lang="nl-NL" dirty="0" err="1"/>
              <a:t>Core</a:t>
            </a:r>
            <a:r>
              <a:rPr lang="nl-NL" dirty="0"/>
              <a:t> </a:t>
            </a:r>
            <a:r>
              <a:rPr lang="nl-NL" dirty="0" err="1"/>
              <a:t>competencies</a:t>
            </a:r>
            <a:r>
              <a:rPr lang="nl-NL" dirty="0"/>
              <a:t> </a:t>
            </a:r>
            <a:r>
              <a:rPr lang="nl-NL" dirty="0" err="1"/>
              <a:t>for</a:t>
            </a:r>
            <a:r>
              <a:rPr lang="nl-NL" dirty="0"/>
              <a:t> </a:t>
            </a:r>
            <a:r>
              <a:rPr lang="nl-NL" dirty="0" err="1"/>
              <a:t>interprofessional</a:t>
            </a:r>
            <a:r>
              <a:rPr lang="nl-NL" dirty="0"/>
              <a:t> </a:t>
            </a:r>
            <a:r>
              <a:rPr lang="nl-NL" dirty="0" err="1"/>
              <a:t>collaborative</a:t>
            </a:r>
            <a:r>
              <a:rPr lang="nl-NL" dirty="0"/>
              <a:t> </a:t>
            </a:r>
            <a:r>
              <a:rPr lang="nl-NL" dirty="0" err="1"/>
              <a:t>practice</a:t>
            </a:r>
            <a:r>
              <a:rPr lang="nl-NL" dirty="0"/>
              <a:t>: 2016 update. </a:t>
            </a:r>
            <a:r>
              <a:rPr lang="nl-NL" dirty="0" err="1"/>
              <a:t>Retrieved</a:t>
            </a:r>
            <a:r>
              <a:rPr lang="nl-NL" dirty="0"/>
              <a:t> </a:t>
            </a:r>
            <a:r>
              <a:rPr lang="nl-NL" dirty="0" err="1"/>
              <a:t>from</a:t>
            </a:r>
            <a:r>
              <a:rPr lang="nl-NL" dirty="0"/>
              <a:t> Washington, DC: https://nebula.wsimg.com/2f68a39520b03336b41038c370497473?AccessKeyId=DC06780E69ED19E2B3A5&amp;disposition=0&amp;alloworigin=1</a:t>
            </a:r>
          </a:p>
          <a:p>
            <a:pPr marL="171450" indent="-171450">
              <a:buFont typeface="Arial" panose="020B0604020202020204" pitchFamily="34" charset="0"/>
              <a:buChar char="•"/>
            </a:pPr>
            <a:r>
              <a:rPr lang="en-US" dirty="0"/>
              <a:t>Needsassessment: https://academievoordeeerstelijn.be/behoeftenonderzoek-in-de-eerste-lijn/ </a:t>
            </a:r>
          </a:p>
          <a:p>
            <a:pPr marL="171450" indent="-171450">
              <a:buFont typeface="Arial" panose="020B0604020202020204" pitchFamily="34" charset="0"/>
              <a:buChar char="•"/>
            </a:pPr>
            <a:r>
              <a:rPr lang="nl-NL" dirty="0"/>
              <a:t>Pless S., Van de Velde D., DE </a:t>
            </a:r>
            <a:r>
              <a:rPr lang="nl-NL" dirty="0" err="1"/>
              <a:t>Vriendt</a:t>
            </a:r>
            <a:r>
              <a:rPr lang="nl-NL" dirty="0"/>
              <a:t> P. (2020) Doelgerichte zorg, zelfmanagement en interdisciplinaire samenwerking in het hoger onderwijs, Academie voor de eerste lijn</a:t>
            </a:r>
          </a:p>
          <a:p>
            <a:pPr marL="171450" indent="-171450">
              <a:buFont typeface="Arial" panose="020B0604020202020204" pitchFamily="34" charset="0"/>
              <a:buChar char="•"/>
            </a:pPr>
            <a:r>
              <a:rPr lang="en-US" dirty="0"/>
              <a:t>U4IoT_LivingLabMethodology_Handbook retrieved from: https://www.iscapeproject.eu/project/living-lab-methodology/ </a:t>
            </a:r>
            <a:endParaRPr lang="nl-NL" dirty="0"/>
          </a:p>
          <a:p>
            <a:endParaRPr lang="nl-NL" dirty="0"/>
          </a:p>
          <a:p>
            <a:endParaRPr lang="nl-BE" dirty="0"/>
          </a:p>
        </p:txBody>
      </p:sp>
      <p:sp>
        <p:nvSpPr>
          <p:cNvPr id="4" name="Tijdelijke aanduiding voor dianummer 3"/>
          <p:cNvSpPr>
            <a:spLocks noGrp="1"/>
          </p:cNvSpPr>
          <p:nvPr>
            <p:ph type="sldNum" sz="quarter" idx="5"/>
          </p:nvPr>
        </p:nvSpPr>
        <p:spPr/>
        <p:txBody>
          <a:bodyPr/>
          <a:lstStyle/>
          <a:p>
            <a:fld id="{422EABF7-829C-174A-9456-771FD52A0198}" type="slidenum">
              <a:rPr lang="en-US" smtClean="0"/>
              <a:t>5</a:t>
            </a:fld>
            <a:endParaRPr lang="en-US"/>
          </a:p>
        </p:txBody>
      </p:sp>
    </p:spTree>
    <p:extLst>
      <p:ext uri="{BB962C8B-B14F-4D97-AF65-F5344CB8AC3E}">
        <p14:creationId xmlns:p14="http://schemas.microsoft.com/office/powerpoint/2010/main" val="2261021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dirty="0"/>
              <a:t>Patiënten geven aan behandeld te willen worden als een persoon met een chronische aandoening, voor wie autonomie belangrijk is. Essentiële activiteiten als wassen, aankleden zijn belangrijk, maar het bereiken van doelen door verschillende zinvolle en essentiële activiteiten te doen en relaties met familie, vrienden en verzorgers te onderhouden zijn noodzakelijk. Om patiënten te ondersteunen is het niet alleen belangrijk om kennis en vaardigheden aan te bieden, maar ook om hun gedachten te lezen, te luisteren en aandacht te schenken aan wat ze echt willen, met respect voor autonomie.</a:t>
            </a:r>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EABF7-829C-174A-9456-771FD52A01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925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dirty="0"/>
              <a:t>Patiënten geven aan behandeld te willen worden als een persoon met een chronische aandoening, voor wie autonomie belangrijk is. Essentiële activiteiten als wassen, aankleden zijn belangrijk, maar het bereiken van doelen door verschillende zinvolle en essentiële activiteiten te doen en relaties met familie, vrienden en verzorgers te onderhouden zijn noodzakelijk. Om patiënten te ondersteunen is het niet alleen belangrijk om kennis en vaardigheden aan te bieden, maar ook om hun gedachten te lezen, te luisteren en aandacht te schenken aan wat ze echt willen, met respect voor autonomie.</a:t>
            </a:r>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EABF7-829C-174A-9456-771FD52A01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9946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422EABF7-829C-174A-9456-771FD52A0198}" type="slidenum">
              <a:rPr lang="en-US" smtClean="0"/>
              <a:t>8</a:t>
            </a:fld>
            <a:endParaRPr lang="en-US"/>
          </a:p>
        </p:txBody>
      </p:sp>
    </p:spTree>
    <p:extLst>
      <p:ext uri="{BB962C8B-B14F-4D97-AF65-F5344CB8AC3E}">
        <p14:creationId xmlns:p14="http://schemas.microsoft.com/office/powerpoint/2010/main" val="1109583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422EABF7-829C-174A-9456-771FD52A0198}" type="slidenum">
              <a:rPr lang="en-US" smtClean="0"/>
              <a:t>9</a:t>
            </a:fld>
            <a:endParaRPr lang="en-US"/>
          </a:p>
        </p:txBody>
      </p:sp>
    </p:spTree>
    <p:extLst>
      <p:ext uri="{BB962C8B-B14F-4D97-AF65-F5344CB8AC3E}">
        <p14:creationId xmlns:p14="http://schemas.microsoft.com/office/powerpoint/2010/main" val="2597498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422EABF7-829C-174A-9456-771FD52A0198}" type="slidenum">
              <a:rPr lang="en-US" smtClean="0"/>
              <a:t>10</a:t>
            </a:fld>
            <a:endParaRPr lang="en-US"/>
          </a:p>
        </p:txBody>
      </p:sp>
    </p:spTree>
    <p:extLst>
      <p:ext uri="{BB962C8B-B14F-4D97-AF65-F5344CB8AC3E}">
        <p14:creationId xmlns:p14="http://schemas.microsoft.com/office/powerpoint/2010/main" val="2688659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2.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EDD51FD-6701-F242-A37E-65B8A62B674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DB30ABF-2769-0840-AFA2-09C42E7A4D08}"/>
              </a:ext>
            </a:extLst>
          </p:cNvPr>
          <p:cNvSpPr>
            <a:spLocks noGrp="1"/>
          </p:cNvSpPr>
          <p:nvPr>
            <p:ph type="ctrTitle"/>
          </p:nvPr>
        </p:nvSpPr>
        <p:spPr>
          <a:xfrm>
            <a:off x="447417" y="2924713"/>
            <a:ext cx="4765589" cy="1655762"/>
          </a:xfrm>
          <a:prstGeom prst="rect">
            <a:avLst/>
          </a:prstGeom>
        </p:spPr>
        <p:txBody>
          <a:bodyPr anchor="t" anchorCtr="0">
            <a:normAutofit/>
          </a:bodyPr>
          <a:lstStyle>
            <a:lvl1pPr algn="l">
              <a:defRPr sz="3500"/>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0E772CDA-E8B4-4043-BA28-24534546C91B}"/>
              </a:ext>
            </a:extLst>
          </p:cNvPr>
          <p:cNvSpPr>
            <a:spLocks noGrp="1"/>
          </p:cNvSpPr>
          <p:nvPr>
            <p:ph type="subTitle" idx="1"/>
          </p:nvPr>
        </p:nvSpPr>
        <p:spPr>
          <a:xfrm>
            <a:off x="447417" y="4667227"/>
            <a:ext cx="4765589" cy="1821338"/>
          </a:xfrm>
        </p:spPr>
        <p:txBody>
          <a:bodyPr anchor="b" anchorCtr="0">
            <a:normAutofit/>
          </a:bodyPr>
          <a:lstStyle>
            <a:lvl1pPr marL="0" indent="0" algn="l">
              <a:buNone/>
              <a:defRPr sz="1600" b="0" i="1">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9" name="Picture 8">
            <a:extLst>
              <a:ext uri="{FF2B5EF4-FFF2-40B4-BE49-F238E27FC236}">
                <a16:creationId xmlns:a16="http://schemas.microsoft.com/office/drawing/2014/main" id="{3F1DC046-E08E-2E4E-9948-0DF76F4D9241}"/>
              </a:ext>
            </a:extLst>
          </p:cNvPr>
          <p:cNvPicPr>
            <a:picLocks noChangeAspect="1"/>
          </p:cNvPicPr>
          <p:nvPr userDrawn="1"/>
        </p:nvPicPr>
        <p:blipFill>
          <a:blip r:embed="rId3"/>
          <a:stretch>
            <a:fillRect/>
          </a:stretch>
        </p:blipFill>
        <p:spPr>
          <a:xfrm>
            <a:off x="410346" y="300100"/>
            <a:ext cx="2555276" cy="887676"/>
          </a:xfrm>
          <a:prstGeom prst="rect">
            <a:avLst/>
          </a:prstGeom>
        </p:spPr>
      </p:pic>
    </p:spTree>
    <p:extLst>
      <p:ext uri="{BB962C8B-B14F-4D97-AF65-F5344CB8AC3E}">
        <p14:creationId xmlns:p14="http://schemas.microsoft.com/office/powerpoint/2010/main" val="3816728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F64E0-C406-6640-9CFB-FE30570873EB}"/>
              </a:ext>
            </a:extLst>
          </p:cNvPr>
          <p:cNvSpPr>
            <a:spLocks noGrp="1"/>
          </p:cNvSpPr>
          <p:nvPr>
            <p:ph type="title"/>
          </p:nvPr>
        </p:nvSpPr>
        <p:spPr>
          <a:xfrm>
            <a:off x="838200" y="720000"/>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2F50903-E42F-9444-B04B-BFF60084986A}"/>
              </a:ext>
            </a:extLst>
          </p:cNvPr>
          <p:cNvSpPr>
            <a:spLocks noGrp="1"/>
          </p:cNvSpPr>
          <p:nvPr>
            <p:ph idx="1"/>
          </p:nvPr>
        </p:nvSpPr>
        <p:spPr/>
        <p:txBody>
          <a:bodyPr>
            <a:normAutofit/>
          </a:bodyPr>
          <a:lstStyle>
            <a:lvl1pPr>
              <a:lnSpc>
                <a:spcPct val="150000"/>
              </a:lnSpc>
              <a:defRPr sz="2000" b="0" i="0">
                <a:latin typeface="Lato Light" panose="020F0502020204030203" pitchFamily="34" charset="0"/>
                <a:ea typeface="Lato Light" panose="020F0502020204030203" pitchFamily="34" charset="0"/>
                <a:cs typeface="Lato Light" panose="020F0502020204030203" pitchFamily="34" charset="0"/>
              </a:defRPr>
            </a:lvl1pPr>
            <a:lvl2pPr>
              <a:defRPr b="0" i="0">
                <a:latin typeface="Lato Light" panose="020F0502020204030203" pitchFamily="34" charset="0"/>
                <a:ea typeface="Lato Light" panose="020F0502020204030203" pitchFamily="34" charset="0"/>
                <a:cs typeface="Lato Light" panose="020F0502020204030203" pitchFamily="34" charset="0"/>
              </a:defRPr>
            </a:lvl2pPr>
            <a:lvl3pPr>
              <a:defRPr b="0" i="0">
                <a:latin typeface="Lato Light" panose="020F0502020204030203" pitchFamily="34" charset="0"/>
                <a:ea typeface="Lato Light" panose="020F0502020204030203" pitchFamily="34" charset="0"/>
                <a:cs typeface="Lato Light" panose="020F0502020204030203" pitchFamily="34" charset="0"/>
              </a:defRPr>
            </a:lvl3pPr>
            <a:lvl4pPr>
              <a:defRPr b="0" i="0">
                <a:latin typeface="Lato Light" panose="020F0502020204030203" pitchFamily="34" charset="0"/>
                <a:ea typeface="Lato Light" panose="020F0502020204030203" pitchFamily="34" charset="0"/>
                <a:cs typeface="Lato Light" panose="020F0502020204030203" pitchFamily="34" charset="0"/>
              </a:defRPr>
            </a:lvl4pPr>
            <a:lvl5pPr>
              <a:defRPr b="0" i="0">
                <a:latin typeface="Lato Light" panose="020F0502020204030203" pitchFamily="34" charset="0"/>
                <a:ea typeface="Lato Light" panose="020F0502020204030203" pitchFamily="34" charset="0"/>
                <a:cs typeface="Lato Light" panose="020F0502020204030203" pitchFamily="34" charset="0"/>
              </a:defRPr>
            </a:lvl5pPr>
          </a:lstStyle>
          <a:p>
            <a:pPr lvl="0"/>
            <a:r>
              <a:rPr lang="en-GB" dirty="0"/>
              <a:t>Click to edit Master text styles</a:t>
            </a:r>
          </a:p>
        </p:txBody>
      </p:sp>
      <p:pic>
        <p:nvPicPr>
          <p:cNvPr id="7" name="Picture 6">
            <a:extLst>
              <a:ext uri="{FF2B5EF4-FFF2-40B4-BE49-F238E27FC236}">
                <a16:creationId xmlns:a16="http://schemas.microsoft.com/office/drawing/2014/main" id="{7C6CCD00-F59B-B942-A733-4C0EC1F3E5C9}"/>
              </a:ext>
            </a:extLst>
          </p:cNvPr>
          <p:cNvPicPr>
            <a:picLocks noChangeAspect="1"/>
          </p:cNvPicPr>
          <p:nvPr userDrawn="1"/>
        </p:nvPicPr>
        <p:blipFill>
          <a:blip r:embed="rId2"/>
          <a:stretch>
            <a:fillRect/>
          </a:stretch>
        </p:blipFill>
        <p:spPr>
          <a:xfrm>
            <a:off x="262066" y="5895900"/>
            <a:ext cx="2332854" cy="810409"/>
          </a:xfrm>
          <a:prstGeom prst="rect">
            <a:avLst/>
          </a:prstGeom>
        </p:spPr>
      </p:pic>
    </p:spTree>
    <p:extLst>
      <p:ext uri="{BB962C8B-B14F-4D97-AF65-F5344CB8AC3E}">
        <p14:creationId xmlns:p14="http://schemas.microsoft.com/office/powerpoint/2010/main" val="2003226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0A045BC8-2420-4CB8-B8D1-457BCB9DE3DA}" type="datetimeFigureOut">
              <a:rPr lang="nl-BE" smtClean="0"/>
              <a:t>24/10/2023</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769B5172-5D66-42B9-844C-BB49056CCA95}" type="slidenum">
              <a:rPr lang="nl-BE" smtClean="0"/>
              <a:t>‹nr.›</a:t>
            </a:fld>
            <a:endParaRPr lang="nl-BE"/>
          </a:p>
        </p:txBody>
      </p:sp>
    </p:spTree>
    <p:extLst>
      <p:ext uri="{BB962C8B-B14F-4D97-AF65-F5344CB8AC3E}">
        <p14:creationId xmlns:p14="http://schemas.microsoft.com/office/powerpoint/2010/main" val="2907219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EDD51FD-6701-F242-A37E-65B8A62B674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DB30ABF-2769-0840-AFA2-09C42E7A4D08}"/>
              </a:ext>
            </a:extLst>
          </p:cNvPr>
          <p:cNvSpPr>
            <a:spLocks noGrp="1"/>
          </p:cNvSpPr>
          <p:nvPr>
            <p:ph type="ctrTitle"/>
          </p:nvPr>
        </p:nvSpPr>
        <p:spPr>
          <a:xfrm>
            <a:off x="447417" y="2924713"/>
            <a:ext cx="4765589" cy="1655762"/>
          </a:xfrm>
          <a:prstGeom prst="rect">
            <a:avLst/>
          </a:prstGeom>
        </p:spPr>
        <p:txBody>
          <a:bodyPr anchor="t" anchorCtr="0">
            <a:normAutofit/>
          </a:bodyPr>
          <a:lstStyle>
            <a:lvl1pPr algn="l">
              <a:defRPr sz="3500"/>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0E772CDA-E8B4-4043-BA28-24534546C91B}"/>
              </a:ext>
            </a:extLst>
          </p:cNvPr>
          <p:cNvSpPr>
            <a:spLocks noGrp="1"/>
          </p:cNvSpPr>
          <p:nvPr>
            <p:ph type="subTitle" idx="1"/>
          </p:nvPr>
        </p:nvSpPr>
        <p:spPr>
          <a:xfrm>
            <a:off x="447417" y="4667227"/>
            <a:ext cx="4765589" cy="1821338"/>
          </a:xfrm>
        </p:spPr>
        <p:txBody>
          <a:bodyPr anchor="b" anchorCtr="0">
            <a:normAutofit/>
          </a:bodyPr>
          <a:lstStyle>
            <a:lvl1pPr marL="0" indent="0" algn="l">
              <a:buNone/>
              <a:defRPr sz="1600" b="0" i="1">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9" name="Picture 8">
            <a:extLst>
              <a:ext uri="{FF2B5EF4-FFF2-40B4-BE49-F238E27FC236}">
                <a16:creationId xmlns:a16="http://schemas.microsoft.com/office/drawing/2014/main" id="{3F1DC046-E08E-2E4E-9948-0DF76F4D9241}"/>
              </a:ext>
            </a:extLst>
          </p:cNvPr>
          <p:cNvPicPr>
            <a:picLocks noChangeAspect="1"/>
          </p:cNvPicPr>
          <p:nvPr userDrawn="1"/>
        </p:nvPicPr>
        <p:blipFill>
          <a:blip r:embed="rId3"/>
          <a:stretch>
            <a:fillRect/>
          </a:stretch>
        </p:blipFill>
        <p:spPr>
          <a:xfrm>
            <a:off x="410346" y="300100"/>
            <a:ext cx="2555276" cy="887676"/>
          </a:xfrm>
          <a:prstGeom prst="rect">
            <a:avLst/>
          </a:prstGeom>
        </p:spPr>
      </p:pic>
    </p:spTree>
    <p:extLst>
      <p:ext uri="{BB962C8B-B14F-4D97-AF65-F5344CB8AC3E}">
        <p14:creationId xmlns:p14="http://schemas.microsoft.com/office/powerpoint/2010/main" val="3135997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CBDE8D5-E6BA-9640-BD93-F71DE62CB543}"/>
              </a:ext>
            </a:extLst>
          </p:cNvPr>
          <p:cNvSpPr/>
          <p:nvPr userDrawn="1"/>
        </p:nvSpPr>
        <p:spPr>
          <a:xfrm>
            <a:off x="0" y="0"/>
            <a:ext cx="12192000" cy="6858000"/>
          </a:xfrm>
          <a:prstGeom prst="rect">
            <a:avLst/>
          </a:prstGeom>
          <a:solidFill>
            <a:srgbClr val="B7D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B073CD8-EEB1-8E46-8747-5197EEF59A34}"/>
              </a:ext>
            </a:extLst>
          </p:cNvPr>
          <p:cNvPicPr>
            <a:picLocks noChangeAspect="1"/>
          </p:cNvPicPr>
          <p:nvPr userDrawn="1"/>
        </p:nvPicPr>
        <p:blipFill>
          <a:blip r:embed="rId2"/>
          <a:srcRect/>
          <a:stretch/>
        </p:blipFill>
        <p:spPr>
          <a:xfrm>
            <a:off x="262066" y="5895900"/>
            <a:ext cx="2332853" cy="810409"/>
          </a:xfrm>
          <a:prstGeom prst="rect">
            <a:avLst/>
          </a:prstGeom>
        </p:spPr>
      </p:pic>
      <p:sp>
        <p:nvSpPr>
          <p:cNvPr id="9" name="Title 1">
            <a:extLst>
              <a:ext uri="{FF2B5EF4-FFF2-40B4-BE49-F238E27FC236}">
                <a16:creationId xmlns:a16="http://schemas.microsoft.com/office/drawing/2014/main" id="{42DAFB78-3365-8B49-B2F0-9BBC229356A1}"/>
              </a:ext>
            </a:extLst>
          </p:cNvPr>
          <p:cNvSpPr>
            <a:spLocks noGrp="1"/>
          </p:cNvSpPr>
          <p:nvPr>
            <p:ph type="title"/>
          </p:nvPr>
        </p:nvSpPr>
        <p:spPr>
          <a:xfrm>
            <a:off x="422031" y="855785"/>
            <a:ext cx="11265877" cy="4979435"/>
          </a:xfrm>
          <a:prstGeom prst="rect">
            <a:avLst/>
          </a:prstGeom>
        </p:spPr>
        <p:txBody>
          <a:bodyPr anchor="ctr" anchorCtr="0">
            <a:normAutofit/>
          </a:bodyPr>
          <a:lstStyle>
            <a:lvl1pPr algn="ctr">
              <a:defRPr sz="4000"/>
            </a:lvl1pPr>
          </a:lstStyle>
          <a:p>
            <a:r>
              <a:rPr lang="en-GB" dirty="0"/>
              <a:t>Click to edit Master title style</a:t>
            </a:r>
            <a:endParaRPr lang="en-US" dirty="0"/>
          </a:p>
        </p:txBody>
      </p:sp>
    </p:spTree>
    <p:extLst>
      <p:ext uri="{BB962C8B-B14F-4D97-AF65-F5344CB8AC3E}">
        <p14:creationId xmlns:p14="http://schemas.microsoft.com/office/powerpoint/2010/main" val="967622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F64E0-C406-6640-9CFB-FE30570873EB}"/>
              </a:ext>
            </a:extLst>
          </p:cNvPr>
          <p:cNvSpPr>
            <a:spLocks noGrp="1"/>
          </p:cNvSpPr>
          <p:nvPr>
            <p:ph type="title"/>
          </p:nvPr>
        </p:nvSpPr>
        <p:spPr>
          <a:xfrm>
            <a:off x="838200" y="720000"/>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2F50903-E42F-9444-B04B-BFF60084986A}"/>
              </a:ext>
            </a:extLst>
          </p:cNvPr>
          <p:cNvSpPr>
            <a:spLocks noGrp="1"/>
          </p:cNvSpPr>
          <p:nvPr>
            <p:ph idx="1"/>
          </p:nvPr>
        </p:nvSpPr>
        <p:spPr/>
        <p:txBody>
          <a:bodyPr>
            <a:normAutofit/>
          </a:bodyPr>
          <a:lstStyle>
            <a:lvl1pPr>
              <a:lnSpc>
                <a:spcPct val="150000"/>
              </a:lnSpc>
              <a:defRPr sz="2000" b="0" i="0">
                <a:latin typeface="Lato Light" panose="020F0502020204030203" pitchFamily="34" charset="0"/>
                <a:ea typeface="Lato Light" panose="020F0502020204030203" pitchFamily="34" charset="0"/>
                <a:cs typeface="Lato Light" panose="020F0502020204030203" pitchFamily="34" charset="0"/>
              </a:defRPr>
            </a:lvl1pPr>
            <a:lvl2pPr>
              <a:defRPr b="0" i="0">
                <a:latin typeface="Lato Light" panose="020F0502020204030203" pitchFamily="34" charset="0"/>
                <a:ea typeface="Lato Light" panose="020F0502020204030203" pitchFamily="34" charset="0"/>
                <a:cs typeface="Lato Light" panose="020F0502020204030203" pitchFamily="34" charset="0"/>
              </a:defRPr>
            </a:lvl2pPr>
            <a:lvl3pPr>
              <a:defRPr b="0" i="0">
                <a:latin typeface="Lato Light" panose="020F0502020204030203" pitchFamily="34" charset="0"/>
                <a:ea typeface="Lato Light" panose="020F0502020204030203" pitchFamily="34" charset="0"/>
                <a:cs typeface="Lato Light" panose="020F0502020204030203" pitchFamily="34" charset="0"/>
              </a:defRPr>
            </a:lvl3pPr>
            <a:lvl4pPr>
              <a:defRPr b="0" i="0">
                <a:latin typeface="Lato Light" panose="020F0502020204030203" pitchFamily="34" charset="0"/>
                <a:ea typeface="Lato Light" panose="020F0502020204030203" pitchFamily="34" charset="0"/>
                <a:cs typeface="Lato Light" panose="020F0502020204030203" pitchFamily="34" charset="0"/>
              </a:defRPr>
            </a:lvl4pPr>
            <a:lvl5pPr>
              <a:defRPr b="0" i="0">
                <a:latin typeface="Lato Light" panose="020F0502020204030203" pitchFamily="34" charset="0"/>
                <a:ea typeface="Lato Light" panose="020F0502020204030203" pitchFamily="34" charset="0"/>
                <a:cs typeface="Lato Light" panose="020F0502020204030203" pitchFamily="34" charset="0"/>
              </a:defRPr>
            </a:lvl5pPr>
          </a:lstStyle>
          <a:p>
            <a:pPr lvl="0"/>
            <a:r>
              <a:rPr lang="en-GB" dirty="0"/>
              <a:t>Click to edit Master text styles</a:t>
            </a:r>
          </a:p>
        </p:txBody>
      </p:sp>
      <p:pic>
        <p:nvPicPr>
          <p:cNvPr id="7" name="Picture 6">
            <a:extLst>
              <a:ext uri="{FF2B5EF4-FFF2-40B4-BE49-F238E27FC236}">
                <a16:creationId xmlns:a16="http://schemas.microsoft.com/office/drawing/2014/main" id="{7C6CCD00-F59B-B942-A733-4C0EC1F3E5C9}"/>
              </a:ext>
            </a:extLst>
          </p:cNvPr>
          <p:cNvPicPr>
            <a:picLocks noChangeAspect="1"/>
          </p:cNvPicPr>
          <p:nvPr userDrawn="1"/>
        </p:nvPicPr>
        <p:blipFill>
          <a:blip r:embed="rId2"/>
          <a:stretch>
            <a:fillRect/>
          </a:stretch>
        </p:blipFill>
        <p:spPr>
          <a:xfrm>
            <a:off x="262066" y="5895900"/>
            <a:ext cx="2332854" cy="810409"/>
          </a:xfrm>
          <a:prstGeom prst="rect">
            <a:avLst/>
          </a:prstGeom>
        </p:spPr>
      </p:pic>
    </p:spTree>
    <p:extLst>
      <p:ext uri="{BB962C8B-B14F-4D97-AF65-F5344CB8AC3E}">
        <p14:creationId xmlns:p14="http://schemas.microsoft.com/office/powerpoint/2010/main" val="1436292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CBDE8D5-E6BA-9640-BD93-F71DE62CB543}"/>
              </a:ext>
            </a:extLst>
          </p:cNvPr>
          <p:cNvSpPr/>
          <p:nvPr userDrawn="1"/>
        </p:nvSpPr>
        <p:spPr>
          <a:xfrm>
            <a:off x="0" y="0"/>
            <a:ext cx="12192000" cy="6858000"/>
          </a:xfrm>
          <a:prstGeom prst="rect">
            <a:avLst/>
          </a:prstGeom>
          <a:solidFill>
            <a:srgbClr val="636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B073CD8-EEB1-8E46-8747-5197EEF59A34}"/>
              </a:ext>
            </a:extLst>
          </p:cNvPr>
          <p:cNvPicPr>
            <a:picLocks noChangeAspect="1"/>
          </p:cNvPicPr>
          <p:nvPr userDrawn="1"/>
        </p:nvPicPr>
        <p:blipFill>
          <a:blip r:embed="rId2"/>
          <a:srcRect/>
          <a:stretch/>
        </p:blipFill>
        <p:spPr>
          <a:xfrm>
            <a:off x="262066" y="5895900"/>
            <a:ext cx="2332853" cy="810409"/>
          </a:xfrm>
          <a:prstGeom prst="rect">
            <a:avLst/>
          </a:prstGeom>
        </p:spPr>
      </p:pic>
      <p:sp>
        <p:nvSpPr>
          <p:cNvPr id="5" name="Title 1">
            <a:extLst>
              <a:ext uri="{FF2B5EF4-FFF2-40B4-BE49-F238E27FC236}">
                <a16:creationId xmlns:a16="http://schemas.microsoft.com/office/drawing/2014/main" id="{BCB00BB5-F5A9-794A-9B10-FF30AC8C41B4}"/>
              </a:ext>
            </a:extLst>
          </p:cNvPr>
          <p:cNvSpPr>
            <a:spLocks noGrp="1"/>
          </p:cNvSpPr>
          <p:nvPr>
            <p:ph type="title"/>
          </p:nvPr>
        </p:nvSpPr>
        <p:spPr>
          <a:xfrm>
            <a:off x="422031" y="855785"/>
            <a:ext cx="11265877" cy="4979435"/>
          </a:xfrm>
          <a:prstGeom prst="rect">
            <a:avLst/>
          </a:prstGeom>
        </p:spPr>
        <p:txBody>
          <a:bodyPr anchor="ctr" anchorCtr="0">
            <a:normAutofit/>
          </a:bodyPr>
          <a:lstStyle>
            <a:lvl1pPr algn="ctr">
              <a:defRPr sz="4000"/>
            </a:lvl1pPr>
          </a:lstStyle>
          <a:p>
            <a:r>
              <a:rPr lang="en-GB" dirty="0"/>
              <a:t>Click to edit Master title style</a:t>
            </a:r>
            <a:endParaRPr lang="en-US" dirty="0"/>
          </a:p>
        </p:txBody>
      </p:sp>
    </p:spTree>
    <p:extLst>
      <p:ext uri="{BB962C8B-B14F-4D97-AF65-F5344CB8AC3E}">
        <p14:creationId xmlns:p14="http://schemas.microsoft.com/office/powerpoint/2010/main" val="20084890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F3AFE-89A9-6C42-B649-2EFCB3753D4B}"/>
              </a:ext>
            </a:extLst>
          </p:cNvPr>
          <p:cNvSpPr>
            <a:spLocks noGrp="1"/>
          </p:cNvSpPr>
          <p:nvPr>
            <p:ph type="title"/>
          </p:nvPr>
        </p:nvSpPr>
        <p:spPr>
          <a:xfrm>
            <a:off x="838200" y="720000"/>
            <a:ext cx="4390292" cy="1733306"/>
          </a:xfrm>
          <a:prstGeom prst="rect">
            <a:avLst/>
          </a:prstGeom>
        </p:spPr>
        <p:txBody>
          <a:bodyPr anchor="t"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3FDFD54D-3641-9443-987C-5183BF4ABE7F}"/>
              </a:ext>
            </a:extLst>
          </p:cNvPr>
          <p:cNvSpPr>
            <a:spLocks noGrp="1"/>
          </p:cNvSpPr>
          <p:nvPr>
            <p:ph sz="half" idx="1"/>
          </p:nvPr>
        </p:nvSpPr>
        <p:spPr>
          <a:xfrm>
            <a:off x="838200" y="2388333"/>
            <a:ext cx="4390292" cy="3039452"/>
          </a:xfrm>
        </p:spPr>
        <p:txBody>
          <a:bodyPr>
            <a:normAutofit/>
          </a:bodyPr>
          <a:lstStyle>
            <a:lvl1pPr>
              <a:lnSpc>
                <a:spcPct val="150000"/>
              </a:lnSpc>
              <a:defRPr sz="2000" b="0" i="0">
                <a:latin typeface="Lato Light" panose="020F0502020204030203" pitchFamily="34" charset="0"/>
                <a:ea typeface="Lato Light" panose="020F0502020204030203" pitchFamily="34" charset="0"/>
                <a:cs typeface="Lato Light" panose="020F0502020204030203" pitchFamily="34" charset="0"/>
              </a:defRPr>
            </a:lvl1pPr>
            <a:lvl2pPr marL="457200" indent="0">
              <a:buNone/>
              <a:defRPr/>
            </a:lvl2pPr>
          </a:lstStyle>
          <a:p>
            <a:pPr lvl="0"/>
            <a:r>
              <a:rPr lang="en-GB" dirty="0"/>
              <a:t>Click to edit Master text styles</a:t>
            </a:r>
          </a:p>
        </p:txBody>
      </p:sp>
      <p:pic>
        <p:nvPicPr>
          <p:cNvPr id="5" name="Picture 4">
            <a:extLst>
              <a:ext uri="{FF2B5EF4-FFF2-40B4-BE49-F238E27FC236}">
                <a16:creationId xmlns:a16="http://schemas.microsoft.com/office/drawing/2014/main" id="{6A817D60-06E7-8C4E-AE37-B298B64AB93F}"/>
              </a:ext>
            </a:extLst>
          </p:cNvPr>
          <p:cNvPicPr>
            <a:picLocks noChangeAspect="1"/>
          </p:cNvPicPr>
          <p:nvPr userDrawn="1"/>
        </p:nvPicPr>
        <p:blipFill>
          <a:blip r:embed="rId2"/>
          <a:stretch>
            <a:fillRect/>
          </a:stretch>
        </p:blipFill>
        <p:spPr>
          <a:xfrm>
            <a:off x="262066" y="5895900"/>
            <a:ext cx="2332854" cy="810409"/>
          </a:xfrm>
          <a:prstGeom prst="rect">
            <a:avLst/>
          </a:prstGeom>
        </p:spPr>
      </p:pic>
      <p:sp>
        <p:nvSpPr>
          <p:cNvPr id="10" name="Picture Placeholder 2">
            <a:extLst>
              <a:ext uri="{FF2B5EF4-FFF2-40B4-BE49-F238E27FC236}">
                <a16:creationId xmlns:a16="http://schemas.microsoft.com/office/drawing/2014/main" id="{724EAC89-0FD3-FE49-8BCC-E0DD43E2FC71}"/>
              </a:ext>
            </a:extLst>
          </p:cNvPr>
          <p:cNvSpPr>
            <a:spLocks noGrp="1"/>
          </p:cNvSpPr>
          <p:nvPr>
            <p:ph type="pic" idx="10"/>
          </p:nvPr>
        </p:nvSpPr>
        <p:spPr>
          <a:xfrm>
            <a:off x="6019800" y="554160"/>
            <a:ext cx="5603631" cy="56004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0651519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CBDE8D5-E6BA-9640-BD93-F71DE62CB543}"/>
              </a:ext>
            </a:extLst>
          </p:cNvPr>
          <p:cNvSpPr/>
          <p:nvPr userDrawn="1"/>
        </p:nvSpPr>
        <p:spPr>
          <a:xfrm>
            <a:off x="0" y="0"/>
            <a:ext cx="12192000" cy="6858000"/>
          </a:xfrm>
          <a:prstGeom prst="rect">
            <a:avLst/>
          </a:prstGeom>
          <a:solidFill>
            <a:srgbClr val="FFE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B073CD8-EEB1-8E46-8747-5197EEF59A34}"/>
              </a:ext>
            </a:extLst>
          </p:cNvPr>
          <p:cNvPicPr>
            <a:picLocks noChangeAspect="1"/>
          </p:cNvPicPr>
          <p:nvPr userDrawn="1"/>
        </p:nvPicPr>
        <p:blipFill>
          <a:blip r:embed="rId2"/>
          <a:srcRect/>
          <a:stretch/>
        </p:blipFill>
        <p:spPr>
          <a:xfrm>
            <a:off x="262066" y="5895900"/>
            <a:ext cx="2332853" cy="810409"/>
          </a:xfrm>
          <a:prstGeom prst="rect">
            <a:avLst/>
          </a:prstGeom>
        </p:spPr>
      </p:pic>
      <p:sp>
        <p:nvSpPr>
          <p:cNvPr id="5" name="Title 1">
            <a:extLst>
              <a:ext uri="{FF2B5EF4-FFF2-40B4-BE49-F238E27FC236}">
                <a16:creationId xmlns:a16="http://schemas.microsoft.com/office/drawing/2014/main" id="{5364EB8C-EC39-3F46-B77F-BCAE386B2633}"/>
              </a:ext>
            </a:extLst>
          </p:cNvPr>
          <p:cNvSpPr>
            <a:spLocks noGrp="1"/>
          </p:cNvSpPr>
          <p:nvPr>
            <p:ph type="title"/>
          </p:nvPr>
        </p:nvSpPr>
        <p:spPr>
          <a:xfrm>
            <a:off x="422031" y="855785"/>
            <a:ext cx="11265877" cy="4979435"/>
          </a:xfrm>
          <a:prstGeom prst="rect">
            <a:avLst/>
          </a:prstGeom>
        </p:spPr>
        <p:txBody>
          <a:bodyPr anchor="ctr" anchorCtr="0">
            <a:normAutofit/>
          </a:bodyPr>
          <a:lstStyle>
            <a:lvl1pPr algn="ctr">
              <a:defRPr sz="4000"/>
            </a:lvl1pPr>
          </a:lstStyle>
          <a:p>
            <a:r>
              <a:rPr lang="en-GB" dirty="0"/>
              <a:t>Click to edit Master title style</a:t>
            </a:r>
            <a:endParaRPr lang="en-US" dirty="0"/>
          </a:p>
        </p:txBody>
      </p:sp>
    </p:spTree>
    <p:extLst>
      <p:ext uri="{BB962C8B-B14F-4D97-AF65-F5344CB8AC3E}">
        <p14:creationId xmlns:p14="http://schemas.microsoft.com/office/powerpoint/2010/main" val="16415177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F3AFE-89A9-6C42-B649-2EFCB3753D4B}"/>
              </a:ext>
            </a:extLst>
          </p:cNvPr>
          <p:cNvSpPr>
            <a:spLocks noGrp="1"/>
          </p:cNvSpPr>
          <p:nvPr>
            <p:ph type="title"/>
          </p:nvPr>
        </p:nvSpPr>
        <p:spPr>
          <a:xfrm>
            <a:off x="838200" y="720000"/>
            <a:ext cx="5257800" cy="1325563"/>
          </a:xfrm>
          <a:prstGeom prst="rect">
            <a:avLst/>
          </a:prstGeom>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3FDFD54D-3641-9443-987C-5183BF4ABE7F}"/>
              </a:ext>
            </a:extLst>
          </p:cNvPr>
          <p:cNvSpPr>
            <a:spLocks noGrp="1"/>
          </p:cNvSpPr>
          <p:nvPr>
            <p:ph sz="half" idx="1"/>
          </p:nvPr>
        </p:nvSpPr>
        <p:spPr>
          <a:xfrm>
            <a:off x="838200" y="2388333"/>
            <a:ext cx="5181600" cy="3355975"/>
          </a:xfrm>
        </p:spPr>
        <p:txBody>
          <a:bodyPr>
            <a:normAutofit/>
          </a:bodyPr>
          <a:lstStyle>
            <a:lvl1pPr>
              <a:lnSpc>
                <a:spcPct val="150000"/>
              </a:lnSpc>
              <a:defRPr sz="2000" b="0" i="0">
                <a:latin typeface="Lato Light" panose="020F0502020204030203" pitchFamily="34" charset="0"/>
                <a:ea typeface="Lato Light" panose="020F0502020204030203" pitchFamily="34" charset="0"/>
                <a:cs typeface="Lato Light" panose="020F0502020204030203" pitchFamily="34" charset="0"/>
              </a:defRPr>
            </a:lvl1pPr>
            <a:lvl2pPr marL="457200" indent="0">
              <a:buNone/>
              <a:defRPr/>
            </a:lvl2pPr>
          </a:lstStyle>
          <a:p>
            <a:pPr lvl="0"/>
            <a:r>
              <a:rPr lang="en-GB" dirty="0"/>
              <a:t>Click to edit Master text styles</a:t>
            </a:r>
          </a:p>
        </p:txBody>
      </p:sp>
      <p:graphicFrame>
        <p:nvGraphicFramePr>
          <p:cNvPr id="8" name="Chart 7">
            <a:extLst>
              <a:ext uri="{FF2B5EF4-FFF2-40B4-BE49-F238E27FC236}">
                <a16:creationId xmlns:a16="http://schemas.microsoft.com/office/drawing/2014/main" id="{97E77EB3-D105-1D46-96D2-B3197AFC97EE}"/>
              </a:ext>
            </a:extLst>
          </p:cNvPr>
          <p:cNvGraphicFramePr/>
          <p:nvPr userDrawn="1">
            <p:extLst>
              <p:ext uri="{D42A27DB-BD31-4B8C-83A1-F6EECF244321}">
                <p14:modId xmlns:p14="http://schemas.microsoft.com/office/powerpoint/2010/main" val="3715713584"/>
              </p:ext>
            </p:extLst>
          </p:nvPr>
        </p:nvGraphicFramePr>
        <p:xfrm>
          <a:off x="6879492" y="758296"/>
          <a:ext cx="4428000" cy="4716000"/>
        </p:xfrm>
        <a:graphic>
          <a:graphicData uri="http://schemas.openxmlformats.org/drawingml/2006/chart">
            <c:chart xmlns:c="http://schemas.openxmlformats.org/drawingml/2006/chart" xmlns:r="http://schemas.openxmlformats.org/officeDocument/2006/relationships" r:id="rId2"/>
          </a:graphicData>
        </a:graphic>
      </p:graphicFrame>
      <p:pic>
        <p:nvPicPr>
          <p:cNvPr id="9" name="Picture 8">
            <a:extLst>
              <a:ext uri="{FF2B5EF4-FFF2-40B4-BE49-F238E27FC236}">
                <a16:creationId xmlns:a16="http://schemas.microsoft.com/office/drawing/2014/main" id="{72D31539-DA93-7D47-94AC-FB53F9DC6F2B}"/>
              </a:ext>
            </a:extLst>
          </p:cNvPr>
          <p:cNvPicPr>
            <a:picLocks noChangeAspect="1"/>
          </p:cNvPicPr>
          <p:nvPr userDrawn="1"/>
        </p:nvPicPr>
        <p:blipFill>
          <a:blip r:embed="rId3"/>
          <a:stretch>
            <a:fillRect/>
          </a:stretch>
        </p:blipFill>
        <p:spPr>
          <a:xfrm>
            <a:off x="262066" y="5895900"/>
            <a:ext cx="2332854" cy="810409"/>
          </a:xfrm>
          <a:prstGeom prst="rect">
            <a:avLst/>
          </a:prstGeom>
        </p:spPr>
      </p:pic>
    </p:spTree>
    <p:extLst>
      <p:ext uri="{BB962C8B-B14F-4D97-AF65-F5344CB8AC3E}">
        <p14:creationId xmlns:p14="http://schemas.microsoft.com/office/powerpoint/2010/main" val="3395312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CBDE8D5-E6BA-9640-BD93-F71DE62CB543}"/>
              </a:ext>
            </a:extLst>
          </p:cNvPr>
          <p:cNvSpPr/>
          <p:nvPr userDrawn="1"/>
        </p:nvSpPr>
        <p:spPr>
          <a:xfrm>
            <a:off x="0" y="0"/>
            <a:ext cx="12192000" cy="6858000"/>
          </a:xfrm>
          <a:prstGeom prst="rect">
            <a:avLst/>
          </a:prstGeom>
          <a:solidFill>
            <a:srgbClr val="F083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B45A64-432B-174D-A765-AED45157A0E7}"/>
              </a:ext>
            </a:extLst>
          </p:cNvPr>
          <p:cNvSpPr>
            <a:spLocks noGrp="1"/>
          </p:cNvSpPr>
          <p:nvPr>
            <p:ph type="title"/>
          </p:nvPr>
        </p:nvSpPr>
        <p:spPr>
          <a:xfrm>
            <a:off x="422031" y="855785"/>
            <a:ext cx="11265877" cy="4979435"/>
          </a:xfrm>
          <a:prstGeom prst="rect">
            <a:avLst/>
          </a:prstGeom>
        </p:spPr>
        <p:txBody>
          <a:bodyPr anchor="ctr" anchorCtr="0">
            <a:normAutofit/>
          </a:bodyPr>
          <a:lstStyle>
            <a:lvl1pPr algn="ctr">
              <a:defRPr sz="4000"/>
            </a:lvl1pPr>
          </a:lstStyle>
          <a:p>
            <a:r>
              <a:rPr lang="en-GB" dirty="0"/>
              <a:t>Click to edit Master title style</a:t>
            </a:r>
            <a:endParaRPr lang="en-US" dirty="0"/>
          </a:p>
        </p:txBody>
      </p:sp>
      <p:pic>
        <p:nvPicPr>
          <p:cNvPr id="8" name="Picture 7">
            <a:extLst>
              <a:ext uri="{FF2B5EF4-FFF2-40B4-BE49-F238E27FC236}">
                <a16:creationId xmlns:a16="http://schemas.microsoft.com/office/drawing/2014/main" id="{CB073CD8-EEB1-8E46-8747-5197EEF59A34}"/>
              </a:ext>
            </a:extLst>
          </p:cNvPr>
          <p:cNvPicPr>
            <a:picLocks noChangeAspect="1"/>
          </p:cNvPicPr>
          <p:nvPr userDrawn="1"/>
        </p:nvPicPr>
        <p:blipFill>
          <a:blip r:embed="rId2"/>
          <a:srcRect/>
          <a:stretch/>
        </p:blipFill>
        <p:spPr>
          <a:xfrm>
            <a:off x="262066" y="5895900"/>
            <a:ext cx="2332853" cy="810409"/>
          </a:xfrm>
          <a:prstGeom prst="rect">
            <a:avLst/>
          </a:prstGeom>
        </p:spPr>
      </p:pic>
    </p:spTree>
    <p:extLst>
      <p:ext uri="{BB962C8B-B14F-4D97-AF65-F5344CB8AC3E}">
        <p14:creationId xmlns:p14="http://schemas.microsoft.com/office/powerpoint/2010/main" val="4018014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CBDE8D5-E6BA-9640-BD93-F71DE62CB543}"/>
              </a:ext>
            </a:extLst>
          </p:cNvPr>
          <p:cNvSpPr/>
          <p:nvPr userDrawn="1"/>
        </p:nvSpPr>
        <p:spPr>
          <a:xfrm>
            <a:off x="0" y="0"/>
            <a:ext cx="12192000" cy="6858000"/>
          </a:xfrm>
          <a:prstGeom prst="rect">
            <a:avLst/>
          </a:prstGeom>
          <a:solidFill>
            <a:srgbClr val="B7D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B073CD8-EEB1-8E46-8747-5197EEF59A34}"/>
              </a:ext>
            </a:extLst>
          </p:cNvPr>
          <p:cNvPicPr>
            <a:picLocks noChangeAspect="1"/>
          </p:cNvPicPr>
          <p:nvPr userDrawn="1"/>
        </p:nvPicPr>
        <p:blipFill>
          <a:blip r:embed="rId2"/>
          <a:srcRect/>
          <a:stretch/>
        </p:blipFill>
        <p:spPr>
          <a:xfrm>
            <a:off x="262066" y="5895900"/>
            <a:ext cx="2332853" cy="810409"/>
          </a:xfrm>
          <a:prstGeom prst="rect">
            <a:avLst/>
          </a:prstGeom>
        </p:spPr>
      </p:pic>
      <p:sp>
        <p:nvSpPr>
          <p:cNvPr id="9" name="Title 1">
            <a:extLst>
              <a:ext uri="{FF2B5EF4-FFF2-40B4-BE49-F238E27FC236}">
                <a16:creationId xmlns:a16="http://schemas.microsoft.com/office/drawing/2014/main" id="{42DAFB78-3365-8B49-B2F0-9BBC229356A1}"/>
              </a:ext>
            </a:extLst>
          </p:cNvPr>
          <p:cNvSpPr>
            <a:spLocks noGrp="1"/>
          </p:cNvSpPr>
          <p:nvPr>
            <p:ph type="title"/>
          </p:nvPr>
        </p:nvSpPr>
        <p:spPr>
          <a:xfrm>
            <a:off x="422031" y="855785"/>
            <a:ext cx="11265877" cy="4979435"/>
          </a:xfrm>
          <a:prstGeom prst="rect">
            <a:avLst/>
          </a:prstGeom>
        </p:spPr>
        <p:txBody>
          <a:bodyPr anchor="ctr" anchorCtr="0">
            <a:normAutofit/>
          </a:bodyPr>
          <a:lstStyle>
            <a:lvl1pPr algn="ctr">
              <a:defRPr sz="4000"/>
            </a:lvl1pPr>
          </a:lstStyle>
          <a:p>
            <a:r>
              <a:rPr lang="en-GB" dirty="0"/>
              <a:t>Click to edit Master title style</a:t>
            </a:r>
            <a:endParaRPr lang="en-US" dirty="0"/>
          </a:p>
        </p:txBody>
      </p:sp>
    </p:spTree>
    <p:extLst>
      <p:ext uri="{BB962C8B-B14F-4D97-AF65-F5344CB8AC3E}">
        <p14:creationId xmlns:p14="http://schemas.microsoft.com/office/powerpoint/2010/main" val="14341902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F64E0-C406-6640-9CFB-FE30570873EB}"/>
              </a:ext>
            </a:extLst>
          </p:cNvPr>
          <p:cNvSpPr>
            <a:spLocks noGrp="1"/>
          </p:cNvSpPr>
          <p:nvPr>
            <p:ph type="title" hasCustomPrompt="1"/>
          </p:nvPr>
        </p:nvSpPr>
        <p:spPr>
          <a:xfrm>
            <a:off x="0" y="720000"/>
            <a:ext cx="12192000" cy="5282215"/>
          </a:xfrm>
          <a:prstGeom prst="rect">
            <a:avLst/>
          </a:prstGeom>
        </p:spPr>
        <p:txBody>
          <a:bodyPr anchor="ctr" anchorCtr="0">
            <a:normAutofit/>
          </a:bodyPr>
          <a:lstStyle>
            <a:lvl1pPr algn="ctr">
              <a:lnSpc>
                <a:spcPct val="100000"/>
              </a:lnSpc>
              <a:defRPr sz="6000" b="0" i="0">
                <a:solidFill>
                  <a:srgbClr val="636AAF"/>
                </a:solidFill>
                <a:latin typeface="Lato Light" panose="020F0502020204030203" pitchFamily="34" charset="0"/>
                <a:ea typeface="Lato Light" panose="020F0502020204030203" pitchFamily="34" charset="0"/>
                <a:cs typeface="Lato Light" panose="020F0502020204030203" pitchFamily="34" charset="0"/>
              </a:defRPr>
            </a:lvl1pPr>
          </a:lstStyle>
          <a:p>
            <a:r>
              <a:rPr lang="en-GB" dirty="0" err="1"/>
              <a:t>Dit</a:t>
            </a:r>
            <a:r>
              <a:rPr lang="en-GB" dirty="0"/>
              <a:t> is </a:t>
            </a:r>
            <a:r>
              <a:rPr lang="en-GB" dirty="0" err="1"/>
              <a:t>een</a:t>
            </a:r>
            <a:r>
              <a:rPr lang="en-GB" dirty="0"/>
              <a:t> </a:t>
            </a:r>
            <a:br>
              <a:rPr lang="en-GB" dirty="0"/>
            </a:br>
            <a:r>
              <a:rPr lang="en-GB" dirty="0"/>
              <a:t>slide met </a:t>
            </a:r>
            <a:r>
              <a:rPr lang="en-GB" dirty="0" err="1"/>
              <a:t>een</a:t>
            </a:r>
            <a:r>
              <a:rPr lang="en-GB" dirty="0"/>
              <a:t> </a:t>
            </a:r>
            <a:br>
              <a:rPr lang="en-GB" dirty="0"/>
            </a:br>
            <a:r>
              <a:rPr lang="en-GB" dirty="0" err="1"/>
              <a:t>grote</a:t>
            </a:r>
            <a:r>
              <a:rPr lang="en-GB" dirty="0"/>
              <a:t> quote</a:t>
            </a:r>
            <a:endParaRPr lang="en-US" dirty="0"/>
          </a:p>
        </p:txBody>
      </p:sp>
      <p:pic>
        <p:nvPicPr>
          <p:cNvPr id="7" name="Picture 6">
            <a:extLst>
              <a:ext uri="{FF2B5EF4-FFF2-40B4-BE49-F238E27FC236}">
                <a16:creationId xmlns:a16="http://schemas.microsoft.com/office/drawing/2014/main" id="{7C6CCD00-F59B-B942-A733-4C0EC1F3E5C9}"/>
              </a:ext>
            </a:extLst>
          </p:cNvPr>
          <p:cNvPicPr>
            <a:picLocks noChangeAspect="1"/>
          </p:cNvPicPr>
          <p:nvPr userDrawn="1"/>
        </p:nvPicPr>
        <p:blipFill>
          <a:blip r:embed="rId2"/>
          <a:stretch>
            <a:fillRect/>
          </a:stretch>
        </p:blipFill>
        <p:spPr>
          <a:xfrm>
            <a:off x="262066" y="5895900"/>
            <a:ext cx="2332854" cy="810409"/>
          </a:xfrm>
          <a:prstGeom prst="rect">
            <a:avLst/>
          </a:prstGeom>
        </p:spPr>
      </p:pic>
    </p:spTree>
    <p:extLst>
      <p:ext uri="{BB962C8B-B14F-4D97-AF65-F5344CB8AC3E}">
        <p14:creationId xmlns:p14="http://schemas.microsoft.com/office/powerpoint/2010/main" val="14361367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0A045BC8-2420-4CB8-B8D1-457BCB9DE3DA}" type="datetimeFigureOut">
              <a:rPr lang="nl-BE" smtClean="0"/>
              <a:t>24/10/2023</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769B5172-5D66-42B9-844C-BB49056CCA95}" type="slidenum">
              <a:rPr lang="nl-BE" smtClean="0"/>
              <a:t>‹nr.›</a:t>
            </a:fld>
            <a:endParaRPr lang="nl-BE"/>
          </a:p>
        </p:txBody>
      </p:sp>
    </p:spTree>
    <p:extLst>
      <p:ext uri="{BB962C8B-B14F-4D97-AF65-F5344CB8AC3E}">
        <p14:creationId xmlns:p14="http://schemas.microsoft.com/office/powerpoint/2010/main" val="32859589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F64E0-C406-6640-9CFB-FE30570873EB}"/>
              </a:ext>
            </a:extLst>
          </p:cNvPr>
          <p:cNvSpPr>
            <a:spLocks noGrp="1"/>
          </p:cNvSpPr>
          <p:nvPr>
            <p:ph type="title"/>
          </p:nvPr>
        </p:nvSpPr>
        <p:spPr>
          <a:xfrm>
            <a:off x="838200" y="720000"/>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2F50903-E42F-9444-B04B-BFF60084986A}"/>
              </a:ext>
            </a:extLst>
          </p:cNvPr>
          <p:cNvSpPr>
            <a:spLocks noGrp="1"/>
          </p:cNvSpPr>
          <p:nvPr>
            <p:ph idx="1"/>
          </p:nvPr>
        </p:nvSpPr>
        <p:spPr/>
        <p:txBody>
          <a:bodyPr>
            <a:normAutofit/>
          </a:bodyPr>
          <a:lstStyle>
            <a:lvl1pPr>
              <a:lnSpc>
                <a:spcPct val="150000"/>
              </a:lnSpc>
              <a:defRPr sz="2000" b="0" i="0">
                <a:latin typeface="Lato Light" panose="020F0502020204030203" pitchFamily="34" charset="0"/>
                <a:ea typeface="Lato Light" panose="020F0502020204030203" pitchFamily="34" charset="0"/>
                <a:cs typeface="Lato Light" panose="020F0502020204030203" pitchFamily="34" charset="0"/>
              </a:defRPr>
            </a:lvl1pPr>
            <a:lvl2pPr>
              <a:defRPr b="0" i="0">
                <a:latin typeface="Lato Light" panose="020F0502020204030203" pitchFamily="34" charset="0"/>
                <a:ea typeface="Lato Light" panose="020F0502020204030203" pitchFamily="34" charset="0"/>
                <a:cs typeface="Lato Light" panose="020F0502020204030203" pitchFamily="34" charset="0"/>
              </a:defRPr>
            </a:lvl2pPr>
            <a:lvl3pPr>
              <a:defRPr b="0" i="0">
                <a:latin typeface="Lato Light" panose="020F0502020204030203" pitchFamily="34" charset="0"/>
                <a:ea typeface="Lato Light" panose="020F0502020204030203" pitchFamily="34" charset="0"/>
                <a:cs typeface="Lato Light" panose="020F0502020204030203" pitchFamily="34" charset="0"/>
              </a:defRPr>
            </a:lvl3pPr>
            <a:lvl4pPr>
              <a:defRPr b="0" i="0">
                <a:latin typeface="Lato Light" panose="020F0502020204030203" pitchFamily="34" charset="0"/>
                <a:ea typeface="Lato Light" panose="020F0502020204030203" pitchFamily="34" charset="0"/>
                <a:cs typeface="Lato Light" panose="020F0502020204030203" pitchFamily="34" charset="0"/>
              </a:defRPr>
            </a:lvl4pPr>
            <a:lvl5pPr>
              <a:defRPr b="0" i="0">
                <a:latin typeface="Lato Light" panose="020F0502020204030203" pitchFamily="34" charset="0"/>
                <a:ea typeface="Lato Light" panose="020F0502020204030203" pitchFamily="34" charset="0"/>
                <a:cs typeface="Lato Light" panose="020F0502020204030203" pitchFamily="34" charset="0"/>
              </a:defRPr>
            </a:lvl5pPr>
          </a:lstStyle>
          <a:p>
            <a:pPr lvl="0"/>
            <a:r>
              <a:rPr lang="en-GB" dirty="0"/>
              <a:t>Click to edit Master text styles</a:t>
            </a:r>
          </a:p>
        </p:txBody>
      </p:sp>
      <p:pic>
        <p:nvPicPr>
          <p:cNvPr id="7" name="Picture 6">
            <a:extLst>
              <a:ext uri="{FF2B5EF4-FFF2-40B4-BE49-F238E27FC236}">
                <a16:creationId xmlns:a16="http://schemas.microsoft.com/office/drawing/2014/main" id="{7C6CCD00-F59B-B942-A733-4C0EC1F3E5C9}"/>
              </a:ext>
            </a:extLst>
          </p:cNvPr>
          <p:cNvPicPr>
            <a:picLocks noChangeAspect="1"/>
          </p:cNvPicPr>
          <p:nvPr userDrawn="1"/>
        </p:nvPicPr>
        <p:blipFill>
          <a:blip r:embed="rId2"/>
          <a:stretch>
            <a:fillRect/>
          </a:stretch>
        </p:blipFill>
        <p:spPr>
          <a:xfrm>
            <a:off x="262066" y="5895900"/>
            <a:ext cx="2332854" cy="810409"/>
          </a:xfrm>
          <a:prstGeom prst="rect">
            <a:avLst/>
          </a:prstGeom>
        </p:spPr>
      </p:pic>
    </p:spTree>
    <p:extLst>
      <p:ext uri="{BB962C8B-B14F-4D97-AF65-F5344CB8AC3E}">
        <p14:creationId xmlns:p14="http://schemas.microsoft.com/office/powerpoint/2010/main" val="37389635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5D9E821-9734-47D3-9D4C-0D2DFF02FAE9}"/>
              </a:ext>
            </a:extLst>
          </p:cNvPr>
          <p:cNvSpPr>
            <a:spLocks noGrp="1"/>
          </p:cNvSpPr>
          <p:nvPr>
            <p:ph type="dt" sz="half" idx="10"/>
          </p:nvPr>
        </p:nvSpPr>
        <p:spPr/>
        <p:txBody>
          <a:bodyPr/>
          <a:lstStyle/>
          <a:p>
            <a:fld id="{F03EABC7-FA06-46E0-BBF9-112A7ED18DE8}" type="datetimeFigureOut">
              <a:rPr lang="nl-BE" smtClean="0"/>
              <a:t>24/10/2023</a:t>
            </a:fld>
            <a:endParaRPr lang="nl-BE"/>
          </a:p>
        </p:txBody>
      </p:sp>
      <p:sp>
        <p:nvSpPr>
          <p:cNvPr id="3" name="Tijdelijke aanduiding voor voettekst 2">
            <a:extLst>
              <a:ext uri="{FF2B5EF4-FFF2-40B4-BE49-F238E27FC236}">
                <a16:creationId xmlns:a16="http://schemas.microsoft.com/office/drawing/2014/main" id="{FD8F083D-D143-48F3-B49B-B23F8877C1E5}"/>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62692DBB-CCB4-4176-B8D6-ED41C1041565}"/>
              </a:ext>
            </a:extLst>
          </p:cNvPr>
          <p:cNvSpPr>
            <a:spLocks noGrp="1"/>
          </p:cNvSpPr>
          <p:nvPr>
            <p:ph type="sldNum" sz="quarter" idx="12"/>
          </p:nvPr>
        </p:nvSpPr>
        <p:spPr/>
        <p:txBody>
          <a:bodyPr/>
          <a:lstStyle/>
          <a:p>
            <a:fld id="{0F7B8819-3FEA-483E-A78E-E5AFD252C301}" type="slidenum">
              <a:rPr lang="nl-BE" smtClean="0"/>
              <a:t>‹nr.›</a:t>
            </a:fld>
            <a:endParaRPr lang="nl-BE"/>
          </a:p>
        </p:txBody>
      </p:sp>
    </p:spTree>
    <p:extLst>
      <p:ext uri="{BB962C8B-B14F-4D97-AF65-F5344CB8AC3E}">
        <p14:creationId xmlns:p14="http://schemas.microsoft.com/office/powerpoint/2010/main" val="2945187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F64E0-C406-6640-9CFB-FE30570873EB}"/>
              </a:ext>
            </a:extLst>
          </p:cNvPr>
          <p:cNvSpPr>
            <a:spLocks noGrp="1"/>
          </p:cNvSpPr>
          <p:nvPr>
            <p:ph type="title"/>
          </p:nvPr>
        </p:nvSpPr>
        <p:spPr>
          <a:xfrm>
            <a:off x="838200" y="720000"/>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2F50903-E42F-9444-B04B-BFF60084986A}"/>
              </a:ext>
            </a:extLst>
          </p:cNvPr>
          <p:cNvSpPr>
            <a:spLocks noGrp="1"/>
          </p:cNvSpPr>
          <p:nvPr>
            <p:ph idx="1"/>
          </p:nvPr>
        </p:nvSpPr>
        <p:spPr/>
        <p:txBody>
          <a:bodyPr>
            <a:normAutofit/>
          </a:bodyPr>
          <a:lstStyle>
            <a:lvl1pPr>
              <a:lnSpc>
                <a:spcPct val="150000"/>
              </a:lnSpc>
              <a:defRPr sz="2000" b="0" i="0">
                <a:latin typeface="Lato Light" panose="020F0502020204030203" pitchFamily="34" charset="0"/>
                <a:ea typeface="Lato Light" panose="020F0502020204030203" pitchFamily="34" charset="0"/>
                <a:cs typeface="Lato Light" panose="020F0502020204030203" pitchFamily="34" charset="0"/>
              </a:defRPr>
            </a:lvl1pPr>
            <a:lvl2pPr>
              <a:defRPr b="0" i="0">
                <a:latin typeface="Lato Light" panose="020F0502020204030203" pitchFamily="34" charset="0"/>
                <a:ea typeface="Lato Light" panose="020F0502020204030203" pitchFamily="34" charset="0"/>
                <a:cs typeface="Lato Light" panose="020F0502020204030203" pitchFamily="34" charset="0"/>
              </a:defRPr>
            </a:lvl2pPr>
            <a:lvl3pPr>
              <a:defRPr b="0" i="0">
                <a:latin typeface="Lato Light" panose="020F0502020204030203" pitchFamily="34" charset="0"/>
                <a:ea typeface="Lato Light" panose="020F0502020204030203" pitchFamily="34" charset="0"/>
                <a:cs typeface="Lato Light" panose="020F0502020204030203" pitchFamily="34" charset="0"/>
              </a:defRPr>
            </a:lvl3pPr>
            <a:lvl4pPr>
              <a:defRPr b="0" i="0">
                <a:latin typeface="Lato Light" panose="020F0502020204030203" pitchFamily="34" charset="0"/>
                <a:ea typeface="Lato Light" panose="020F0502020204030203" pitchFamily="34" charset="0"/>
                <a:cs typeface="Lato Light" panose="020F0502020204030203" pitchFamily="34" charset="0"/>
              </a:defRPr>
            </a:lvl4pPr>
            <a:lvl5pPr>
              <a:defRPr b="0" i="0">
                <a:latin typeface="Lato Light" panose="020F0502020204030203" pitchFamily="34" charset="0"/>
                <a:ea typeface="Lato Light" panose="020F0502020204030203" pitchFamily="34" charset="0"/>
                <a:cs typeface="Lato Light" panose="020F0502020204030203" pitchFamily="34" charset="0"/>
              </a:defRPr>
            </a:lvl5pPr>
          </a:lstStyle>
          <a:p>
            <a:pPr lvl="0"/>
            <a:r>
              <a:rPr lang="en-GB" dirty="0"/>
              <a:t>Click to edit Master text styles</a:t>
            </a:r>
          </a:p>
        </p:txBody>
      </p:sp>
      <p:pic>
        <p:nvPicPr>
          <p:cNvPr id="7" name="Picture 6">
            <a:extLst>
              <a:ext uri="{FF2B5EF4-FFF2-40B4-BE49-F238E27FC236}">
                <a16:creationId xmlns:a16="http://schemas.microsoft.com/office/drawing/2014/main" id="{7C6CCD00-F59B-B942-A733-4C0EC1F3E5C9}"/>
              </a:ext>
            </a:extLst>
          </p:cNvPr>
          <p:cNvPicPr>
            <a:picLocks noChangeAspect="1"/>
          </p:cNvPicPr>
          <p:nvPr userDrawn="1"/>
        </p:nvPicPr>
        <p:blipFill>
          <a:blip r:embed="rId2"/>
          <a:stretch>
            <a:fillRect/>
          </a:stretch>
        </p:blipFill>
        <p:spPr>
          <a:xfrm>
            <a:off x="262066" y="5895900"/>
            <a:ext cx="2332854" cy="810409"/>
          </a:xfrm>
          <a:prstGeom prst="rect">
            <a:avLst/>
          </a:prstGeom>
        </p:spPr>
      </p:pic>
    </p:spTree>
    <p:extLst>
      <p:ext uri="{BB962C8B-B14F-4D97-AF65-F5344CB8AC3E}">
        <p14:creationId xmlns:p14="http://schemas.microsoft.com/office/powerpoint/2010/main" val="3498003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CBDE8D5-E6BA-9640-BD93-F71DE62CB543}"/>
              </a:ext>
            </a:extLst>
          </p:cNvPr>
          <p:cNvSpPr/>
          <p:nvPr userDrawn="1"/>
        </p:nvSpPr>
        <p:spPr>
          <a:xfrm>
            <a:off x="0" y="0"/>
            <a:ext cx="12192000" cy="6858000"/>
          </a:xfrm>
          <a:prstGeom prst="rect">
            <a:avLst/>
          </a:prstGeom>
          <a:solidFill>
            <a:srgbClr val="636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B073CD8-EEB1-8E46-8747-5197EEF59A34}"/>
              </a:ext>
            </a:extLst>
          </p:cNvPr>
          <p:cNvPicPr>
            <a:picLocks noChangeAspect="1"/>
          </p:cNvPicPr>
          <p:nvPr userDrawn="1"/>
        </p:nvPicPr>
        <p:blipFill>
          <a:blip r:embed="rId2"/>
          <a:srcRect/>
          <a:stretch/>
        </p:blipFill>
        <p:spPr>
          <a:xfrm>
            <a:off x="262066" y="5895900"/>
            <a:ext cx="2332853" cy="810409"/>
          </a:xfrm>
          <a:prstGeom prst="rect">
            <a:avLst/>
          </a:prstGeom>
        </p:spPr>
      </p:pic>
      <p:sp>
        <p:nvSpPr>
          <p:cNvPr id="5" name="Title 1">
            <a:extLst>
              <a:ext uri="{FF2B5EF4-FFF2-40B4-BE49-F238E27FC236}">
                <a16:creationId xmlns:a16="http://schemas.microsoft.com/office/drawing/2014/main" id="{BCB00BB5-F5A9-794A-9B10-FF30AC8C41B4}"/>
              </a:ext>
            </a:extLst>
          </p:cNvPr>
          <p:cNvSpPr>
            <a:spLocks noGrp="1"/>
          </p:cNvSpPr>
          <p:nvPr>
            <p:ph type="title"/>
          </p:nvPr>
        </p:nvSpPr>
        <p:spPr>
          <a:xfrm>
            <a:off x="422031" y="855785"/>
            <a:ext cx="11265877" cy="4979435"/>
          </a:xfrm>
          <a:prstGeom prst="rect">
            <a:avLst/>
          </a:prstGeom>
        </p:spPr>
        <p:txBody>
          <a:bodyPr anchor="ctr" anchorCtr="0">
            <a:normAutofit/>
          </a:bodyPr>
          <a:lstStyle>
            <a:lvl1pPr algn="ctr">
              <a:defRPr sz="4000"/>
            </a:lvl1pPr>
          </a:lstStyle>
          <a:p>
            <a:r>
              <a:rPr lang="en-GB" dirty="0"/>
              <a:t>Click to edit Master title style</a:t>
            </a:r>
            <a:endParaRPr lang="en-US" dirty="0"/>
          </a:p>
        </p:txBody>
      </p:sp>
    </p:spTree>
    <p:extLst>
      <p:ext uri="{BB962C8B-B14F-4D97-AF65-F5344CB8AC3E}">
        <p14:creationId xmlns:p14="http://schemas.microsoft.com/office/powerpoint/2010/main" val="356878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F3AFE-89A9-6C42-B649-2EFCB3753D4B}"/>
              </a:ext>
            </a:extLst>
          </p:cNvPr>
          <p:cNvSpPr>
            <a:spLocks noGrp="1"/>
          </p:cNvSpPr>
          <p:nvPr>
            <p:ph type="title"/>
          </p:nvPr>
        </p:nvSpPr>
        <p:spPr>
          <a:xfrm>
            <a:off x="838200" y="720000"/>
            <a:ext cx="4390292" cy="1733306"/>
          </a:xfrm>
          <a:prstGeom prst="rect">
            <a:avLst/>
          </a:prstGeom>
        </p:spPr>
        <p:txBody>
          <a:bodyPr anchor="t"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3FDFD54D-3641-9443-987C-5183BF4ABE7F}"/>
              </a:ext>
            </a:extLst>
          </p:cNvPr>
          <p:cNvSpPr>
            <a:spLocks noGrp="1"/>
          </p:cNvSpPr>
          <p:nvPr>
            <p:ph sz="half" idx="1"/>
          </p:nvPr>
        </p:nvSpPr>
        <p:spPr>
          <a:xfrm>
            <a:off x="838200" y="2388333"/>
            <a:ext cx="4390292" cy="3039452"/>
          </a:xfrm>
        </p:spPr>
        <p:txBody>
          <a:bodyPr>
            <a:normAutofit/>
          </a:bodyPr>
          <a:lstStyle>
            <a:lvl1pPr>
              <a:lnSpc>
                <a:spcPct val="150000"/>
              </a:lnSpc>
              <a:defRPr sz="2000" b="0" i="0">
                <a:latin typeface="Lato Light" panose="020F0502020204030203" pitchFamily="34" charset="0"/>
                <a:ea typeface="Lato Light" panose="020F0502020204030203" pitchFamily="34" charset="0"/>
                <a:cs typeface="Lato Light" panose="020F0502020204030203" pitchFamily="34" charset="0"/>
              </a:defRPr>
            </a:lvl1pPr>
            <a:lvl2pPr marL="457200" indent="0">
              <a:buNone/>
              <a:defRPr/>
            </a:lvl2pPr>
          </a:lstStyle>
          <a:p>
            <a:pPr lvl="0"/>
            <a:r>
              <a:rPr lang="en-GB" dirty="0"/>
              <a:t>Click to edit Master text styles</a:t>
            </a:r>
          </a:p>
        </p:txBody>
      </p:sp>
      <p:pic>
        <p:nvPicPr>
          <p:cNvPr id="5" name="Picture 4">
            <a:extLst>
              <a:ext uri="{FF2B5EF4-FFF2-40B4-BE49-F238E27FC236}">
                <a16:creationId xmlns:a16="http://schemas.microsoft.com/office/drawing/2014/main" id="{6A817D60-06E7-8C4E-AE37-B298B64AB93F}"/>
              </a:ext>
            </a:extLst>
          </p:cNvPr>
          <p:cNvPicPr>
            <a:picLocks noChangeAspect="1"/>
          </p:cNvPicPr>
          <p:nvPr userDrawn="1"/>
        </p:nvPicPr>
        <p:blipFill>
          <a:blip r:embed="rId2"/>
          <a:stretch>
            <a:fillRect/>
          </a:stretch>
        </p:blipFill>
        <p:spPr>
          <a:xfrm>
            <a:off x="262066" y="5895900"/>
            <a:ext cx="2332854" cy="810409"/>
          </a:xfrm>
          <a:prstGeom prst="rect">
            <a:avLst/>
          </a:prstGeom>
        </p:spPr>
      </p:pic>
      <p:sp>
        <p:nvSpPr>
          <p:cNvPr id="10" name="Picture Placeholder 2">
            <a:extLst>
              <a:ext uri="{FF2B5EF4-FFF2-40B4-BE49-F238E27FC236}">
                <a16:creationId xmlns:a16="http://schemas.microsoft.com/office/drawing/2014/main" id="{724EAC89-0FD3-FE49-8BCC-E0DD43E2FC71}"/>
              </a:ext>
            </a:extLst>
          </p:cNvPr>
          <p:cNvSpPr>
            <a:spLocks noGrp="1"/>
          </p:cNvSpPr>
          <p:nvPr>
            <p:ph type="pic" idx="10"/>
          </p:nvPr>
        </p:nvSpPr>
        <p:spPr>
          <a:xfrm>
            <a:off x="6019800" y="554160"/>
            <a:ext cx="5603631" cy="56004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1392583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CBDE8D5-E6BA-9640-BD93-F71DE62CB543}"/>
              </a:ext>
            </a:extLst>
          </p:cNvPr>
          <p:cNvSpPr/>
          <p:nvPr userDrawn="1"/>
        </p:nvSpPr>
        <p:spPr>
          <a:xfrm>
            <a:off x="0" y="0"/>
            <a:ext cx="12192000" cy="6858000"/>
          </a:xfrm>
          <a:prstGeom prst="rect">
            <a:avLst/>
          </a:prstGeom>
          <a:solidFill>
            <a:srgbClr val="FFE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B073CD8-EEB1-8E46-8747-5197EEF59A34}"/>
              </a:ext>
            </a:extLst>
          </p:cNvPr>
          <p:cNvPicPr>
            <a:picLocks noChangeAspect="1"/>
          </p:cNvPicPr>
          <p:nvPr userDrawn="1"/>
        </p:nvPicPr>
        <p:blipFill>
          <a:blip r:embed="rId2"/>
          <a:srcRect/>
          <a:stretch/>
        </p:blipFill>
        <p:spPr>
          <a:xfrm>
            <a:off x="262066" y="5895900"/>
            <a:ext cx="2332853" cy="810409"/>
          </a:xfrm>
          <a:prstGeom prst="rect">
            <a:avLst/>
          </a:prstGeom>
        </p:spPr>
      </p:pic>
      <p:sp>
        <p:nvSpPr>
          <p:cNvPr id="5" name="Title 1">
            <a:extLst>
              <a:ext uri="{FF2B5EF4-FFF2-40B4-BE49-F238E27FC236}">
                <a16:creationId xmlns:a16="http://schemas.microsoft.com/office/drawing/2014/main" id="{5364EB8C-EC39-3F46-B77F-BCAE386B2633}"/>
              </a:ext>
            </a:extLst>
          </p:cNvPr>
          <p:cNvSpPr>
            <a:spLocks noGrp="1"/>
          </p:cNvSpPr>
          <p:nvPr>
            <p:ph type="title"/>
          </p:nvPr>
        </p:nvSpPr>
        <p:spPr>
          <a:xfrm>
            <a:off x="422031" y="855785"/>
            <a:ext cx="11265877" cy="4979435"/>
          </a:xfrm>
          <a:prstGeom prst="rect">
            <a:avLst/>
          </a:prstGeom>
        </p:spPr>
        <p:txBody>
          <a:bodyPr anchor="ctr" anchorCtr="0">
            <a:normAutofit/>
          </a:bodyPr>
          <a:lstStyle>
            <a:lvl1pPr algn="ctr">
              <a:defRPr sz="4000"/>
            </a:lvl1pPr>
          </a:lstStyle>
          <a:p>
            <a:r>
              <a:rPr lang="en-GB" dirty="0"/>
              <a:t>Click to edit Master title style</a:t>
            </a:r>
            <a:endParaRPr lang="en-US" dirty="0"/>
          </a:p>
        </p:txBody>
      </p:sp>
    </p:spTree>
    <p:extLst>
      <p:ext uri="{BB962C8B-B14F-4D97-AF65-F5344CB8AC3E}">
        <p14:creationId xmlns:p14="http://schemas.microsoft.com/office/powerpoint/2010/main" val="3131731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F3AFE-89A9-6C42-B649-2EFCB3753D4B}"/>
              </a:ext>
            </a:extLst>
          </p:cNvPr>
          <p:cNvSpPr>
            <a:spLocks noGrp="1"/>
          </p:cNvSpPr>
          <p:nvPr>
            <p:ph type="title"/>
          </p:nvPr>
        </p:nvSpPr>
        <p:spPr>
          <a:xfrm>
            <a:off x="838200" y="720000"/>
            <a:ext cx="5257800" cy="1325563"/>
          </a:xfrm>
          <a:prstGeom prst="rect">
            <a:avLst/>
          </a:prstGeom>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3FDFD54D-3641-9443-987C-5183BF4ABE7F}"/>
              </a:ext>
            </a:extLst>
          </p:cNvPr>
          <p:cNvSpPr>
            <a:spLocks noGrp="1"/>
          </p:cNvSpPr>
          <p:nvPr>
            <p:ph sz="half" idx="1"/>
          </p:nvPr>
        </p:nvSpPr>
        <p:spPr>
          <a:xfrm>
            <a:off x="838200" y="2388333"/>
            <a:ext cx="5181600" cy="3355975"/>
          </a:xfrm>
        </p:spPr>
        <p:txBody>
          <a:bodyPr>
            <a:normAutofit/>
          </a:bodyPr>
          <a:lstStyle>
            <a:lvl1pPr>
              <a:lnSpc>
                <a:spcPct val="150000"/>
              </a:lnSpc>
              <a:defRPr sz="2000" b="0" i="0">
                <a:latin typeface="Lato Light" panose="020F0502020204030203" pitchFamily="34" charset="0"/>
                <a:ea typeface="Lato Light" panose="020F0502020204030203" pitchFamily="34" charset="0"/>
                <a:cs typeface="Lato Light" panose="020F0502020204030203" pitchFamily="34" charset="0"/>
              </a:defRPr>
            </a:lvl1pPr>
            <a:lvl2pPr marL="457200" indent="0">
              <a:buNone/>
              <a:defRPr/>
            </a:lvl2pPr>
          </a:lstStyle>
          <a:p>
            <a:pPr lvl="0"/>
            <a:r>
              <a:rPr lang="en-GB" dirty="0"/>
              <a:t>Click to edit Master text styles</a:t>
            </a:r>
          </a:p>
        </p:txBody>
      </p:sp>
      <p:graphicFrame>
        <p:nvGraphicFramePr>
          <p:cNvPr id="8" name="Chart 7">
            <a:extLst>
              <a:ext uri="{FF2B5EF4-FFF2-40B4-BE49-F238E27FC236}">
                <a16:creationId xmlns:a16="http://schemas.microsoft.com/office/drawing/2014/main" id="{97E77EB3-D105-1D46-96D2-B3197AFC97EE}"/>
              </a:ext>
            </a:extLst>
          </p:cNvPr>
          <p:cNvGraphicFramePr/>
          <p:nvPr userDrawn="1">
            <p:extLst>
              <p:ext uri="{D42A27DB-BD31-4B8C-83A1-F6EECF244321}">
                <p14:modId xmlns:p14="http://schemas.microsoft.com/office/powerpoint/2010/main" val="3715713584"/>
              </p:ext>
            </p:extLst>
          </p:nvPr>
        </p:nvGraphicFramePr>
        <p:xfrm>
          <a:off x="6879492" y="758296"/>
          <a:ext cx="4428000" cy="4716000"/>
        </p:xfrm>
        <a:graphic>
          <a:graphicData uri="http://schemas.openxmlformats.org/drawingml/2006/chart">
            <c:chart xmlns:c="http://schemas.openxmlformats.org/drawingml/2006/chart" xmlns:r="http://schemas.openxmlformats.org/officeDocument/2006/relationships" r:id="rId2"/>
          </a:graphicData>
        </a:graphic>
      </p:graphicFrame>
      <p:pic>
        <p:nvPicPr>
          <p:cNvPr id="9" name="Picture 8">
            <a:extLst>
              <a:ext uri="{FF2B5EF4-FFF2-40B4-BE49-F238E27FC236}">
                <a16:creationId xmlns:a16="http://schemas.microsoft.com/office/drawing/2014/main" id="{72D31539-DA93-7D47-94AC-FB53F9DC6F2B}"/>
              </a:ext>
            </a:extLst>
          </p:cNvPr>
          <p:cNvPicPr>
            <a:picLocks noChangeAspect="1"/>
          </p:cNvPicPr>
          <p:nvPr userDrawn="1"/>
        </p:nvPicPr>
        <p:blipFill>
          <a:blip r:embed="rId3"/>
          <a:stretch>
            <a:fillRect/>
          </a:stretch>
        </p:blipFill>
        <p:spPr>
          <a:xfrm>
            <a:off x="262066" y="5895900"/>
            <a:ext cx="2332854" cy="810409"/>
          </a:xfrm>
          <a:prstGeom prst="rect">
            <a:avLst/>
          </a:prstGeom>
        </p:spPr>
      </p:pic>
    </p:spTree>
    <p:extLst>
      <p:ext uri="{BB962C8B-B14F-4D97-AF65-F5344CB8AC3E}">
        <p14:creationId xmlns:p14="http://schemas.microsoft.com/office/powerpoint/2010/main" val="464382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CBDE8D5-E6BA-9640-BD93-F71DE62CB543}"/>
              </a:ext>
            </a:extLst>
          </p:cNvPr>
          <p:cNvSpPr/>
          <p:nvPr userDrawn="1"/>
        </p:nvSpPr>
        <p:spPr>
          <a:xfrm>
            <a:off x="0" y="0"/>
            <a:ext cx="12192000" cy="6858000"/>
          </a:xfrm>
          <a:prstGeom prst="rect">
            <a:avLst/>
          </a:prstGeom>
          <a:solidFill>
            <a:srgbClr val="F083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B45A64-432B-174D-A765-AED45157A0E7}"/>
              </a:ext>
            </a:extLst>
          </p:cNvPr>
          <p:cNvSpPr>
            <a:spLocks noGrp="1"/>
          </p:cNvSpPr>
          <p:nvPr>
            <p:ph type="title"/>
          </p:nvPr>
        </p:nvSpPr>
        <p:spPr>
          <a:xfrm>
            <a:off x="422031" y="855785"/>
            <a:ext cx="11265877" cy="4979435"/>
          </a:xfrm>
          <a:prstGeom prst="rect">
            <a:avLst/>
          </a:prstGeom>
        </p:spPr>
        <p:txBody>
          <a:bodyPr anchor="ctr" anchorCtr="0">
            <a:normAutofit/>
          </a:bodyPr>
          <a:lstStyle>
            <a:lvl1pPr algn="ctr">
              <a:defRPr sz="4000"/>
            </a:lvl1pPr>
          </a:lstStyle>
          <a:p>
            <a:r>
              <a:rPr lang="en-GB" dirty="0"/>
              <a:t>Click to edit Master title style</a:t>
            </a:r>
            <a:endParaRPr lang="en-US" dirty="0"/>
          </a:p>
        </p:txBody>
      </p:sp>
      <p:pic>
        <p:nvPicPr>
          <p:cNvPr id="8" name="Picture 7">
            <a:extLst>
              <a:ext uri="{FF2B5EF4-FFF2-40B4-BE49-F238E27FC236}">
                <a16:creationId xmlns:a16="http://schemas.microsoft.com/office/drawing/2014/main" id="{CB073CD8-EEB1-8E46-8747-5197EEF59A34}"/>
              </a:ext>
            </a:extLst>
          </p:cNvPr>
          <p:cNvPicPr>
            <a:picLocks noChangeAspect="1"/>
          </p:cNvPicPr>
          <p:nvPr userDrawn="1"/>
        </p:nvPicPr>
        <p:blipFill>
          <a:blip r:embed="rId2"/>
          <a:srcRect/>
          <a:stretch/>
        </p:blipFill>
        <p:spPr>
          <a:xfrm>
            <a:off x="262066" y="5895900"/>
            <a:ext cx="2332853" cy="810409"/>
          </a:xfrm>
          <a:prstGeom prst="rect">
            <a:avLst/>
          </a:prstGeom>
        </p:spPr>
      </p:pic>
    </p:spTree>
    <p:extLst>
      <p:ext uri="{BB962C8B-B14F-4D97-AF65-F5344CB8AC3E}">
        <p14:creationId xmlns:p14="http://schemas.microsoft.com/office/powerpoint/2010/main" val="632385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F64E0-C406-6640-9CFB-FE30570873EB}"/>
              </a:ext>
            </a:extLst>
          </p:cNvPr>
          <p:cNvSpPr>
            <a:spLocks noGrp="1"/>
          </p:cNvSpPr>
          <p:nvPr>
            <p:ph type="title" hasCustomPrompt="1"/>
          </p:nvPr>
        </p:nvSpPr>
        <p:spPr>
          <a:xfrm>
            <a:off x="0" y="720000"/>
            <a:ext cx="12192000" cy="5282215"/>
          </a:xfrm>
          <a:prstGeom prst="rect">
            <a:avLst/>
          </a:prstGeom>
        </p:spPr>
        <p:txBody>
          <a:bodyPr anchor="ctr" anchorCtr="0">
            <a:normAutofit/>
          </a:bodyPr>
          <a:lstStyle>
            <a:lvl1pPr algn="ctr">
              <a:lnSpc>
                <a:spcPct val="100000"/>
              </a:lnSpc>
              <a:defRPr sz="6000" b="0" i="0">
                <a:solidFill>
                  <a:srgbClr val="636AAF"/>
                </a:solidFill>
                <a:latin typeface="Lato Light" panose="020F0502020204030203" pitchFamily="34" charset="0"/>
                <a:ea typeface="Lato Light" panose="020F0502020204030203" pitchFamily="34" charset="0"/>
                <a:cs typeface="Lato Light" panose="020F0502020204030203" pitchFamily="34" charset="0"/>
              </a:defRPr>
            </a:lvl1pPr>
          </a:lstStyle>
          <a:p>
            <a:r>
              <a:rPr lang="en-GB" dirty="0" err="1"/>
              <a:t>Dit</a:t>
            </a:r>
            <a:r>
              <a:rPr lang="en-GB" dirty="0"/>
              <a:t> is </a:t>
            </a:r>
            <a:r>
              <a:rPr lang="en-GB" dirty="0" err="1"/>
              <a:t>een</a:t>
            </a:r>
            <a:r>
              <a:rPr lang="en-GB" dirty="0"/>
              <a:t> </a:t>
            </a:r>
            <a:br>
              <a:rPr lang="en-GB" dirty="0"/>
            </a:br>
            <a:r>
              <a:rPr lang="en-GB" dirty="0"/>
              <a:t>slide met </a:t>
            </a:r>
            <a:r>
              <a:rPr lang="en-GB" dirty="0" err="1"/>
              <a:t>een</a:t>
            </a:r>
            <a:r>
              <a:rPr lang="en-GB" dirty="0"/>
              <a:t> </a:t>
            </a:r>
            <a:br>
              <a:rPr lang="en-GB" dirty="0"/>
            </a:br>
            <a:r>
              <a:rPr lang="en-GB" dirty="0" err="1"/>
              <a:t>grote</a:t>
            </a:r>
            <a:r>
              <a:rPr lang="en-GB" dirty="0"/>
              <a:t> quote</a:t>
            </a:r>
            <a:endParaRPr lang="en-US" dirty="0"/>
          </a:p>
        </p:txBody>
      </p:sp>
      <p:pic>
        <p:nvPicPr>
          <p:cNvPr id="7" name="Picture 6">
            <a:extLst>
              <a:ext uri="{FF2B5EF4-FFF2-40B4-BE49-F238E27FC236}">
                <a16:creationId xmlns:a16="http://schemas.microsoft.com/office/drawing/2014/main" id="{7C6CCD00-F59B-B942-A733-4C0EC1F3E5C9}"/>
              </a:ext>
            </a:extLst>
          </p:cNvPr>
          <p:cNvPicPr>
            <a:picLocks noChangeAspect="1"/>
          </p:cNvPicPr>
          <p:nvPr userDrawn="1"/>
        </p:nvPicPr>
        <p:blipFill>
          <a:blip r:embed="rId2"/>
          <a:stretch>
            <a:fillRect/>
          </a:stretch>
        </p:blipFill>
        <p:spPr>
          <a:xfrm>
            <a:off x="262066" y="5895900"/>
            <a:ext cx="2332854" cy="810409"/>
          </a:xfrm>
          <a:prstGeom prst="rect">
            <a:avLst/>
          </a:prstGeom>
        </p:spPr>
      </p:pic>
    </p:spTree>
    <p:extLst>
      <p:ext uri="{BB962C8B-B14F-4D97-AF65-F5344CB8AC3E}">
        <p14:creationId xmlns:p14="http://schemas.microsoft.com/office/powerpoint/2010/main" val="3735737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110D49-F776-6F47-B90A-79AD754D272A}"/>
              </a:ext>
            </a:extLst>
          </p:cNvPr>
          <p:cNvSpPr>
            <a:spLocks noGrp="1"/>
          </p:cNvSpPr>
          <p:nvPr>
            <p:ph type="title"/>
          </p:nvPr>
        </p:nvSpPr>
        <p:spPr>
          <a:xfrm>
            <a:off x="838200" y="720000"/>
            <a:ext cx="10515600" cy="1325563"/>
          </a:xfrm>
          <a:prstGeom prst="rect">
            <a:avLst/>
          </a:prstGeom>
        </p:spPr>
        <p:txBody>
          <a:bodyPr vert="horz" lIns="91440" tIns="45720" rIns="91440" bIns="45720" rtlCol="0" anchor="t" anchorCtr="0">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E763323F-20A4-F44E-BE01-B903BBAC86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130401824"/>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0" r:id="rId4"/>
    <p:sldLayoutId id="2147483663" r:id="rId5"/>
    <p:sldLayoutId id="2147483661" r:id="rId6"/>
    <p:sldLayoutId id="2147483652" r:id="rId7"/>
    <p:sldLayoutId id="2147483662" r:id="rId8"/>
    <p:sldLayoutId id="2147483664" r:id="rId9"/>
    <p:sldLayoutId id="2147483678" r:id="rId10"/>
    <p:sldLayoutId id="2147483692" r:id="rId11"/>
  </p:sldLayoutIdLst>
  <p:txStyles>
    <p:titleStyle>
      <a:lvl1pPr algn="l" defTabSz="914400" rtl="0" eaLnBrk="1" latinLnBrk="0" hangingPunct="1">
        <a:lnSpc>
          <a:spcPct val="90000"/>
        </a:lnSpc>
        <a:spcBef>
          <a:spcPct val="0"/>
        </a:spcBef>
        <a:buNone/>
        <a:defRPr sz="3500" b="1" i="0" kern="1200">
          <a:solidFill>
            <a:schemeClr val="tx1"/>
          </a:solidFill>
          <a:latin typeface="Lato" panose="020F0502020204030203"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110D49-F776-6F47-B90A-79AD754D272A}"/>
              </a:ext>
            </a:extLst>
          </p:cNvPr>
          <p:cNvSpPr>
            <a:spLocks noGrp="1"/>
          </p:cNvSpPr>
          <p:nvPr>
            <p:ph type="title"/>
          </p:nvPr>
        </p:nvSpPr>
        <p:spPr>
          <a:xfrm>
            <a:off x="838200" y="720000"/>
            <a:ext cx="10515600" cy="1325563"/>
          </a:xfrm>
          <a:prstGeom prst="rect">
            <a:avLst/>
          </a:prstGeom>
        </p:spPr>
        <p:txBody>
          <a:bodyPr vert="horz" lIns="91440" tIns="45720" rIns="91440" bIns="45720" rtlCol="0" anchor="t" anchorCtr="0">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E763323F-20A4-F44E-BE01-B903BBAC86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36081298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txStyles>
    <p:titleStyle>
      <a:lvl1pPr algn="l" defTabSz="914400" rtl="0" eaLnBrk="1" latinLnBrk="0" hangingPunct="1">
        <a:lnSpc>
          <a:spcPct val="90000"/>
        </a:lnSpc>
        <a:spcBef>
          <a:spcPct val="0"/>
        </a:spcBef>
        <a:buNone/>
        <a:defRPr sz="3500" b="1" i="0" kern="1200">
          <a:solidFill>
            <a:schemeClr val="tx1"/>
          </a:solidFill>
          <a:latin typeface="Lato" panose="020F0502020204030203"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9.png"/><Relationship Id="rId7" Type="http://schemas.openxmlformats.org/officeDocument/2006/relationships/diagramColors" Target="../diagrams/colors3.xm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9.png"/><Relationship Id="rId7" Type="http://schemas.openxmlformats.org/officeDocument/2006/relationships/diagramColors" Target="../diagrams/colors4.xml"/><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e-learning.research-expertise.ucll.be/courses/inspiratieboekje-krachtige-leeromgevingen/" TargetMode="Externa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hyperlink" Target="https://www.fondsdanieldeconinck.be/story/de-nieuwe-eerste-lijn-is-het-onderwijs-een-voorloper-of-een-volger/"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png"/><Relationship Id="rId7"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60.png"/><Relationship Id="rId5" Type="http://schemas.openxmlformats.org/officeDocument/2006/relationships/image" Target="../media/image8.png"/><Relationship Id="rId4" Type="http://schemas.openxmlformats.org/officeDocument/2006/relationships/image" Target="../media/image59.png"/><Relationship Id="rId9" Type="http://schemas.openxmlformats.org/officeDocument/2006/relationships/image" Target="../media/image63.png"/></Relationships>
</file>

<file path=ppt/slides/_rels/slide2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hyperlink" Target="mailto:Becky.noyens@thomasmore.be" TargetMode="External"/><Relationship Id="rId7" Type="http://schemas.openxmlformats.org/officeDocument/2006/relationships/image" Target="../media/image66.png"/><Relationship Id="rId2" Type="http://schemas.openxmlformats.org/officeDocument/2006/relationships/image" Target="../media/image64.png"/><Relationship Id="rId1" Type="http://schemas.openxmlformats.org/officeDocument/2006/relationships/slideLayout" Target="../slideLayouts/slideLayout14.xml"/><Relationship Id="rId6" Type="http://schemas.openxmlformats.org/officeDocument/2006/relationships/hyperlink" Target="mailto:maja.lopezhartmann@kdg.be" TargetMode="External"/><Relationship Id="rId11" Type="http://schemas.openxmlformats.org/officeDocument/2006/relationships/image" Target="../media/image68.JPG"/><Relationship Id="rId5" Type="http://schemas.openxmlformats.org/officeDocument/2006/relationships/image" Target="../media/image65.jpeg"/><Relationship Id="rId10" Type="http://schemas.openxmlformats.org/officeDocument/2006/relationships/hyperlink" Target="mailto:Hilde.vandenhoudt@thomasmore.be" TargetMode="External"/><Relationship Id="rId4" Type="http://schemas.openxmlformats.org/officeDocument/2006/relationships/hyperlink" Target="mailto:Tony.claeys@vives.be" TargetMode="External"/><Relationship Id="rId9" Type="http://schemas.openxmlformats.org/officeDocument/2006/relationships/hyperlink" Target="mailto:Leen.vanlandschoot@hogent.be"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hyperlink" Target="https://www.fondsdanieldeconinck.be/story/de-nieuwe-eerste-lijn-is-het-onderwijs-een-voorloper-of-een-volger/" TargetMode="Externa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hyperlink" Target="https://www.fondsdanieldeconinck.be/story/de-nieuwe-eerste-lijn-is-het-onderwijs-een-voorloper-of-een-volger/"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diagramColors" Target="../diagrams/colors2.xml"/><Relationship Id="rId3" Type="http://schemas.openxmlformats.org/officeDocument/2006/relationships/image" Target="../media/image9.png"/><Relationship Id="rId7" Type="http://schemas.openxmlformats.org/officeDocument/2006/relationships/diagramColors" Target="../diagrams/colors1.xml"/><Relationship Id="rId12" Type="http://schemas.openxmlformats.org/officeDocument/2006/relationships/diagramQuickStyle" Target="../diagrams/quickStyle2.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diagramQuickStyle" Target="../diagrams/quickStyle1.xml"/><Relationship Id="rId11" Type="http://schemas.openxmlformats.org/officeDocument/2006/relationships/diagramLayout" Target="../diagrams/layout2.xml"/><Relationship Id="rId5" Type="http://schemas.openxmlformats.org/officeDocument/2006/relationships/diagramLayout" Target="../diagrams/layout1.xml"/><Relationship Id="rId10" Type="http://schemas.openxmlformats.org/officeDocument/2006/relationships/diagramData" Target="../diagrams/data2.xml"/><Relationship Id="rId4" Type="http://schemas.openxmlformats.org/officeDocument/2006/relationships/diagramData" Target="../diagrams/data1.xml"/><Relationship Id="rId9" Type="http://schemas.openxmlformats.org/officeDocument/2006/relationships/image" Target="../media/image8.png"/><Relationship Id="rId14" Type="http://schemas.microsoft.com/office/2007/relationships/diagramDrawing" Target="../diagrams/drawing2.xml"/></Relationships>
</file>

<file path=ppt/slides/_rels/slide6.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svg"/><Relationship Id="rId3" Type="http://schemas.openxmlformats.org/officeDocument/2006/relationships/image" Target="../media/image10.png"/><Relationship Id="rId21" Type="http://schemas.openxmlformats.org/officeDocument/2006/relationships/image" Target="../media/image8.png"/><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4.png"/><Relationship Id="rId2" Type="http://schemas.openxmlformats.org/officeDocument/2006/relationships/notesSlide" Target="../notesSlides/notesSlide5.xml"/><Relationship Id="rId16" Type="http://schemas.openxmlformats.org/officeDocument/2006/relationships/image" Target="../media/image23.svg"/><Relationship Id="rId20" Type="http://schemas.openxmlformats.org/officeDocument/2006/relationships/image" Target="../media/image27.svg"/><Relationship Id="rId1" Type="http://schemas.openxmlformats.org/officeDocument/2006/relationships/slideLayout" Target="../slideLayouts/slideLayout14.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svg"/><Relationship Id="rId19" Type="http://schemas.openxmlformats.org/officeDocument/2006/relationships/image" Target="../media/image26.pn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svg"/></Relationships>
</file>

<file path=ppt/slides/_rels/slide7.xml.rels><?xml version="1.0" encoding="UTF-8" standalone="yes"?>
<Relationships xmlns="http://schemas.openxmlformats.org/package/2006/relationships"><Relationship Id="rId13" Type="http://schemas.openxmlformats.org/officeDocument/2006/relationships/image" Target="../media/image20.png"/><Relationship Id="rId18" Type="http://schemas.openxmlformats.org/officeDocument/2006/relationships/image" Target="../media/image25.svg"/><Relationship Id="rId26" Type="http://schemas.openxmlformats.org/officeDocument/2006/relationships/image" Target="../media/image33.sv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4.png"/><Relationship Id="rId25" Type="http://schemas.openxmlformats.org/officeDocument/2006/relationships/image" Target="../media/image32.png"/><Relationship Id="rId33" Type="http://schemas.openxmlformats.org/officeDocument/2006/relationships/image" Target="../media/image8.png"/><Relationship Id="rId2" Type="http://schemas.openxmlformats.org/officeDocument/2006/relationships/notesSlide" Target="../notesSlides/notesSlide6.xml"/><Relationship Id="rId16" Type="http://schemas.openxmlformats.org/officeDocument/2006/relationships/image" Target="../media/image23.svg"/><Relationship Id="rId20" Type="http://schemas.openxmlformats.org/officeDocument/2006/relationships/image" Target="../media/image27.svg"/><Relationship Id="rId29" Type="http://schemas.openxmlformats.org/officeDocument/2006/relationships/image" Target="../media/image36.png"/><Relationship Id="rId1" Type="http://schemas.openxmlformats.org/officeDocument/2006/relationships/slideLayout" Target="../slideLayouts/slideLayout14.xml"/><Relationship Id="rId6" Type="http://schemas.openxmlformats.org/officeDocument/2006/relationships/image" Target="../media/image13.svg"/><Relationship Id="rId11" Type="http://schemas.openxmlformats.org/officeDocument/2006/relationships/image" Target="../media/image18.png"/><Relationship Id="rId24" Type="http://schemas.openxmlformats.org/officeDocument/2006/relationships/image" Target="../media/image31.svg"/><Relationship Id="rId32" Type="http://schemas.openxmlformats.org/officeDocument/2006/relationships/image" Target="../media/image39.sv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28" Type="http://schemas.openxmlformats.org/officeDocument/2006/relationships/image" Target="../media/image35.svg"/><Relationship Id="rId10" Type="http://schemas.openxmlformats.org/officeDocument/2006/relationships/image" Target="../media/image17.svg"/><Relationship Id="rId19" Type="http://schemas.openxmlformats.org/officeDocument/2006/relationships/image" Target="../media/image26.png"/><Relationship Id="rId31" Type="http://schemas.openxmlformats.org/officeDocument/2006/relationships/image" Target="../media/image38.pn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svg"/><Relationship Id="rId22" Type="http://schemas.openxmlformats.org/officeDocument/2006/relationships/image" Target="../media/image29.svg"/><Relationship Id="rId27" Type="http://schemas.openxmlformats.org/officeDocument/2006/relationships/image" Target="../media/image34.png"/><Relationship Id="rId30" Type="http://schemas.openxmlformats.org/officeDocument/2006/relationships/image" Target="../media/image37.svg"/><Relationship Id="rId8" Type="http://schemas.openxmlformats.org/officeDocument/2006/relationships/image" Target="../media/image15.sv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5F69E-FCDE-2F47-90F8-660C15F73BBD}"/>
              </a:ext>
            </a:extLst>
          </p:cNvPr>
          <p:cNvSpPr>
            <a:spLocks noGrp="1"/>
          </p:cNvSpPr>
          <p:nvPr>
            <p:ph type="ctrTitle"/>
          </p:nvPr>
        </p:nvSpPr>
        <p:spPr>
          <a:xfrm>
            <a:off x="447416" y="1469137"/>
            <a:ext cx="4765589" cy="1655762"/>
          </a:xfrm>
        </p:spPr>
        <p:txBody>
          <a:bodyPr>
            <a:normAutofit fontScale="90000"/>
          </a:bodyPr>
          <a:lstStyle/>
          <a:p>
            <a:pPr>
              <a:lnSpc>
                <a:spcPct val="100000"/>
              </a:lnSpc>
            </a:pPr>
            <a:r>
              <a:rPr lang="en-US" sz="4000" dirty="0"/>
              <a:t>Krachtige </a:t>
            </a:r>
            <a:r>
              <a:rPr lang="en-US" sz="4000" dirty="0" err="1"/>
              <a:t>leeromgeving</a:t>
            </a:r>
            <a:r>
              <a:rPr lang="en-US" sz="4000" dirty="0"/>
              <a:t> </a:t>
            </a:r>
            <a:r>
              <a:rPr lang="en-US" sz="4000" dirty="0" err="1"/>
              <a:t>voor</a:t>
            </a:r>
            <a:r>
              <a:rPr lang="en-US" sz="4000" dirty="0"/>
              <a:t> </a:t>
            </a:r>
            <a:r>
              <a:rPr lang="en-US" sz="4000" dirty="0" err="1"/>
              <a:t>een</a:t>
            </a:r>
            <a:r>
              <a:rPr lang="en-US" sz="4000" dirty="0"/>
              <a:t> </a:t>
            </a:r>
            <a:r>
              <a:rPr lang="en-US" sz="4000" dirty="0" err="1"/>
              <a:t>sterke</a:t>
            </a:r>
            <a:r>
              <a:rPr lang="en-US" sz="4000" dirty="0"/>
              <a:t> </a:t>
            </a:r>
            <a:r>
              <a:rPr lang="en-US" sz="4000" dirty="0" err="1"/>
              <a:t>eerste</a:t>
            </a:r>
            <a:r>
              <a:rPr lang="en-US" sz="4000" dirty="0"/>
              <a:t> </a:t>
            </a:r>
            <a:r>
              <a:rPr lang="en-US" sz="4000" dirty="0" err="1"/>
              <a:t>lijn</a:t>
            </a:r>
            <a:br>
              <a:rPr lang="en-US" sz="4800" dirty="0"/>
            </a:br>
            <a:br>
              <a:rPr lang="en-US" sz="4800" dirty="0"/>
            </a:br>
            <a:r>
              <a:rPr lang="en-US" sz="2700" dirty="0" err="1"/>
              <a:t>Sleutelelementen</a:t>
            </a:r>
            <a:r>
              <a:rPr lang="en-US" sz="2700" dirty="0"/>
              <a:t> </a:t>
            </a:r>
            <a:r>
              <a:rPr lang="en-US" sz="2700" dirty="0" err="1"/>
              <a:t>en</a:t>
            </a:r>
            <a:r>
              <a:rPr lang="en-US" sz="2700" dirty="0"/>
              <a:t> </a:t>
            </a:r>
            <a:r>
              <a:rPr lang="en-US" sz="2700" dirty="0" err="1"/>
              <a:t>inspirerende</a:t>
            </a:r>
            <a:r>
              <a:rPr lang="en-US" sz="2700" dirty="0"/>
              <a:t> </a:t>
            </a:r>
            <a:r>
              <a:rPr lang="en-US" sz="2700" dirty="0" err="1"/>
              <a:t>voorbeelden</a:t>
            </a:r>
            <a:br>
              <a:rPr lang="en-US" sz="2700" dirty="0"/>
            </a:br>
            <a:br>
              <a:rPr lang="en-US" sz="2200" dirty="0"/>
            </a:br>
            <a:endParaRPr lang="en-US" dirty="0"/>
          </a:p>
        </p:txBody>
      </p:sp>
      <p:sp>
        <p:nvSpPr>
          <p:cNvPr id="12" name="Subtitle 2">
            <a:extLst>
              <a:ext uri="{FF2B5EF4-FFF2-40B4-BE49-F238E27FC236}">
                <a16:creationId xmlns:a16="http://schemas.microsoft.com/office/drawing/2014/main" id="{AC5EDC88-373B-CC2A-23FF-D7590398A840}"/>
              </a:ext>
            </a:extLst>
          </p:cNvPr>
          <p:cNvSpPr>
            <a:spLocks noGrp="1"/>
          </p:cNvSpPr>
          <p:nvPr>
            <p:ph type="subTitle" idx="1"/>
          </p:nvPr>
        </p:nvSpPr>
        <p:spPr>
          <a:xfrm>
            <a:off x="447675" y="4667250"/>
            <a:ext cx="4765675" cy="1820863"/>
          </a:xfrm>
        </p:spPr>
        <p:txBody>
          <a:bodyPr>
            <a:normAutofit/>
          </a:bodyPr>
          <a:lstStyle/>
          <a:p>
            <a:r>
              <a:rPr lang="en-US" dirty="0"/>
              <a:t>Becky Noyens (Thomas More)</a:t>
            </a:r>
          </a:p>
          <a:p>
            <a:r>
              <a:rPr lang="en-US" dirty="0"/>
              <a:t>Hilde </a:t>
            </a:r>
            <a:r>
              <a:rPr lang="en-US" dirty="0" err="1"/>
              <a:t>Vandenhoudt</a:t>
            </a:r>
            <a:r>
              <a:rPr lang="en-US" dirty="0"/>
              <a:t> (Thomas More)</a:t>
            </a:r>
          </a:p>
          <a:p>
            <a:r>
              <a:rPr lang="en-US" dirty="0"/>
              <a:t>Leen Van </a:t>
            </a:r>
            <a:r>
              <a:rPr lang="en-US" dirty="0" err="1"/>
              <a:t>Landschoot</a:t>
            </a:r>
            <a:r>
              <a:rPr lang="en-US" dirty="0"/>
              <a:t> (HOGENT) </a:t>
            </a:r>
          </a:p>
          <a:p>
            <a:r>
              <a:rPr lang="en-US" dirty="0"/>
              <a:t>Maja Lopez Hartmann (KDG)</a:t>
            </a:r>
          </a:p>
          <a:p>
            <a:r>
              <a:rPr lang="en-US" dirty="0"/>
              <a:t>Tony </a:t>
            </a:r>
            <a:r>
              <a:rPr lang="en-US" dirty="0" err="1"/>
              <a:t>Claeys</a:t>
            </a:r>
            <a:r>
              <a:rPr lang="en-US" dirty="0"/>
              <a:t> (VIVES)</a:t>
            </a:r>
          </a:p>
        </p:txBody>
      </p:sp>
      <p:sp>
        <p:nvSpPr>
          <p:cNvPr id="3" name="Title 1">
            <a:extLst>
              <a:ext uri="{FF2B5EF4-FFF2-40B4-BE49-F238E27FC236}">
                <a16:creationId xmlns:a16="http://schemas.microsoft.com/office/drawing/2014/main" id="{C9EBFD27-3B2F-F7A0-5F2D-69D85BDECD5C}"/>
              </a:ext>
            </a:extLst>
          </p:cNvPr>
          <p:cNvSpPr txBox="1">
            <a:spLocks/>
          </p:cNvSpPr>
          <p:nvPr/>
        </p:nvSpPr>
        <p:spPr>
          <a:xfrm>
            <a:off x="6432144" y="2238156"/>
            <a:ext cx="5759856" cy="3378652"/>
          </a:xfrm>
          <a:prstGeom prst="rect">
            <a:avLst/>
          </a:prstGeom>
        </p:spPr>
        <p:txBody>
          <a:bodyPr vert="horz" lIns="91440" tIns="45720" rIns="91440" bIns="45720" rtlCol="0" anchor="t" anchorCtr="0">
            <a:normAutofit fontScale="97500"/>
          </a:bodyPr>
          <a:lstStyle>
            <a:lvl1pPr algn="l" defTabSz="914400" rtl="0" eaLnBrk="1" latinLnBrk="0" hangingPunct="1">
              <a:lnSpc>
                <a:spcPct val="90000"/>
              </a:lnSpc>
              <a:spcBef>
                <a:spcPct val="0"/>
              </a:spcBef>
              <a:buNone/>
              <a:defRPr sz="3500" b="1" i="0" kern="120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a:lnSpc>
                <a:spcPct val="107000"/>
              </a:lnSpc>
              <a:spcAft>
                <a:spcPts val="800"/>
              </a:spcAft>
            </a:pPr>
            <a:br>
              <a:rPr lang="en-US" sz="3100" kern="1400" spc="-50" dirty="0">
                <a:solidFill>
                  <a:schemeClr val="bg1"/>
                </a:solidFill>
                <a:latin typeface="Calibri Light" panose="020F0302020204030204" pitchFamily="34" charset="0"/>
                <a:cs typeface="Times New Roman" panose="02020603050405020304" pitchFamily="18" charset="0"/>
              </a:rPr>
            </a:br>
            <a:endParaRPr lang="en-US" sz="3100" kern="1400" spc="-50" dirty="0">
              <a:solidFill>
                <a:schemeClr val="bg1"/>
              </a:solidFill>
              <a:latin typeface="Calibri Light" panose="020F0302020204030204" pitchFamily="34" charset="0"/>
              <a:cs typeface="Times New Roman" panose="02020603050405020304" pitchFamily="18" charset="0"/>
            </a:endParaRPr>
          </a:p>
          <a:p>
            <a:pPr>
              <a:lnSpc>
                <a:spcPct val="107000"/>
              </a:lnSpc>
              <a:spcAft>
                <a:spcPts val="800"/>
              </a:spcAft>
            </a:pPr>
            <a:endParaRPr lang="en-US" dirty="0">
              <a:solidFill>
                <a:schemeClr val="bg1"/>
              </a:solidFill>
            </a:endParaRPr>
          </a:p>
        </p:txBody>
      </p:sp>
      <p:sp>
        <p:nvSpPr>
          <p:cNvPr id="6" name="Stroomdiagram: Verbindingslijn 5">
            <a:extLst>
              <a:ext uri="{FF2B5EF4-FFF2-40B4-BE49-F238E27FC236}">
                <a16:creationId xmlns:a16="http://schemas.microsoft.com/office/drawing/2014/main" id="{C89AA3FF-1758-8D2F-F8F0-02CC77E0D02D}"/>
              </a:ext>
            </a:extLst>
          </p:cNvPr>
          <p:cNvSpPr/>
          <p:nvPr/>
        </p:nvSpPr>
        <p:spPr>
          <a:xfrm>
            <a:off x="6755174" y="1688881"/>
            <a:ext cx="4586860" cy="4094764"/>
          </a:xfrm>
          <a:prstGeom prst="flowChartConnector">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Stroomdiagram: Verbindingslijn 7">
            <a:extLst>
              <a:ext uri="{FF2B5EF4-FFF2-40B4-BE49-F238E27FC236}">
                <a16:creationId xmlns:a16="http://schemas.microsoft.com/office/drawing/2014/main" id="{884488C6-4C73-CB90-63E5-83EF26E30579}"/>
              </a:ext>
            </a:extLst>
          </p:cNvPr>
          <p:cNvSpPr/>
          <p:nvPr/>
        </p:nvSpPr>
        <p:spPr>
          <a:xfrm>
            <a:off x="7716501" y="2451819"/>
            <a:ext cx="2800805" cy="2568889"/>
          </a:xfrm>
          <a:prstGeom prst="flowChartConnector">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dirty="0"/>
          </a:p>
        </p:txBody>
      </p:sp>
      <p:sp>
        <p:nvSpPr>
          <p:cNvPr id="13" name="Stroomdiagram: Verbindingslijn 12">
            <a:extLst>
              <a:ext uri="{FF2B5EF4-FFF2-40B4-BE49-F238E27FC236}">
                <a16:creationId xmlns:a16="http://schemas.microsoft.com/office/drawing/2014/main" id="{4C64973F-7628-08AB-ABEC-5E518C5F25B1}"/>
              </a:ext>
            </a:extLst>
          </p:cNvPr>
          <p:cNvSpPr/>
          <p:nvPr/>
        </p:nvSpPr>
        <p:spPr>
          <a:xfrm>
            <a:off x="8433746" y="3008406"/>
            <a:ext cx="1366314" cy="1328329"/>
          </a:xfrm>
          <a:prstGeom prst="flowChartConnector">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t>WHY</a:t>
            </a:r>
            <a:endParaRPr lang="nl-BE" sz="2400" dirty="0"/>
          </a:p>
        </p:txBody>
      </p:sp>
      <p:sp>
        <p:nvSpPr>
          <p:cNvPr id="14" name="Tekstvak 13">
            <a:extLst>
              <a:ext uri="{FF2B5EF4-FFF2-40B4-BE49-F238E27FC236}">
                <a16:creationId xmlns:a16="http://schemas.microsoft.com/office/drawing/2014/main" id="{C7144948-1BF4-0E6F-0EF3-F84BCFE9C4CA}"/>
              </a:ext>
            </a:extLst>
          </p:cNvPr>
          <p:cNvSpPr txBox="1"/>
          <p:nvPr/>
        </p:nvSpPr>
        <p:spPr>
          <a:xfrm>
            <a:off x="8716665" y="4394279"/>
            <a:ext cx="851387" cy="461665"/>
          </a:xfrm>
          <a:prstGeom prst="rect">
            <a:avLst/>
          </a:prstGeom>
          <a:noFill/>
        </p:spPr>
        <p:txBody>
          <a:bodyPr wrap="none" rtlCol="0">
            <a:spAutoFit/>
          </a:bodyPr>
          <a:lstStyle/>
          <a:p>
            <a:r>
              <a:rPr lang="nl-NL" sz="2400" dirty="0">
                <a:solidFill>
                  <a:schemeClr val="bg1"/>
                </a:solidFill>
              </a:rPr>
              <a:t>HOW</a:t>
            </a:r>
            <a:endParaRPr lang="nl-BE" sz="2400" dirty="0">
              <a:solidFill>
                <a:schemeClr val="bg1"/>
              </a:solidFill>
            </a:endParaRPr>
          </a:p>
        </p:txBody>
      </p:sp>
      <p:sp>
        <p:nvSpPr>
          <p:cNvPr id="15" name="Tekstvak 14">
            <a:extLst>
              <a:ext uri="{FF2B5EF4-FFF2-40B4-BE49-F238E27FC236}">
                <a16:creationId xmlns:a16="http://schemas.microsoft.com/office/drawing/2014/main" id="{E3942702-E989-CE14-8F11-FAAF99B36727}"/>
              </a:ext>
            </a:extLst>
          </p:cNvPr>
          <p:cNvSpPr txBox="1"/>
          <p:nvPr/>
        </p:nvSpPr>
        <p:spPr>
          <a:xfrm>
            <a:off x="8716665" y="5156629"/>
            <a:ext cx="955711" cy="461665"/>
          </a:xfrm>
          <a:prstGeom prst="rect">
            <a:avLst/>
          </a:prstGeom>
          <a:noFill/>
        </p:spPr>
        <p:txBody>
          <a:bodyPr wrap="none" rtlCol="0">
            <a:spAutoFit/>
          </a:bodyPr>
          <a:lstStyle/>
          <a:p>
            <a:r>
              <a:rPr lang="nl-NL" sz="2400" dirty="0">
                <a:solidFill>
                  <a:schemeClr val="bg1"/>
                </a:solidFill>
              </a:rPr>
              <a:t>WHAT</a:t>
            </a:r>
            <a:endParaRPr lang="nl-BE" sz="2400" dirty="0">
              <a:solidFill>
                <a:schemeClr val="bg1"/>
              </a:solidFill>
            </a:endParaRPr>
          </a:p>
        </p:txBody>
      </p:sp>
    </p:spTree>
    <p:extLst>
      <p:ext uri="{BB962C8B-B14F-4D97-AF65-F5344CB8AC3E}">
        <p14:creationId xmlns:p14="http://schemas.microsoft.com/office/powerpoint/2010/main" val="3599925626"/>
      </p:ext>
    </p:extLst>
  </p:cSld>
  <p:clrMapOvr>
    <a:masterClrMapping/>
  </p:clrMapOvr>
  <mc:AlternateContent xmlns:mc="http://schemas.openxmlformats.org/markup-compatibility/2006" xmlns:p14="http://schemas.microsoft.com/office/powerpoint/2010/main">
    <mc:Choice Requires="p14">
      <p:transition spd="slow" p14:dur="2000" advTm="26813"/>
    </mc:Choice>
    <mc:Fallback xmlns="">
      <p:transition spd="slow" advTm="2681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7B4A45A-A656-9CA5-ED6F-07C014109762}"/>
              </a:ext>
            </a:extLst>
          </p:cNvPr>
          <p:cNvPicPr>
            <a:picLocks noChangeAspect="1"/>
          </p:cNvPicPr>
          <p:nvPr/>
        </p:nvPicPr>
        <p:blipFill>
          <a:blip r:embed="rId3">
            <a:alphaModFix amt="30000"/>
          </a:blip>
          <a:stretch>
            <a:fillRect/>
          </a:stretch>
        </p:blipFill>
        <p:spPr>
          <a:xfrm>
            <a:off x="102637" y="856303"/>
            <a:ext cx="12191999" cy="6001697"/>
          </a:xfrm>
          <a:prstGeom prst="rect">
            <a:avLst/>
          </a:prstGeom>
        </p:spPr>
      </p:pic>
      <p:sp>
        <p:nvSpPr>
          <p:cNvPr id="6" name="Tekstvak 5">
            <a:extLst>
              <a:ext uri="{FF2B5EF4-FFF2-40B4-BE49-F238E27FC236}">
                <a16:creationId xmlns:a16="http://schemas.microsoft.com/office/drawing/2014/main" id="{C31CD069-A5C4-B378-BD0F-54C522B8668C}"/>
              </a:ext>
            </a:extLst>
          </p:cNvPr>
          <p:cNvSpPr txBox="1"/>
          <p:nvPr/>
        </p:nvSpPr>
        <p:spPr>
          <a:xfrm>
            <a:off x="5912330" y="2374478"/>
            <a:ext cx="1967351" cy="1200329"/>
          </a:xfrm>
          <a:prstGeom prst="rect">
            <a:avLst/>
          </a:prstGeom>
          <a:noFill/>
        </p:spPr>
        <p:txBody>
          <a:bodyPr wrap="square">
            <a:spAutoFit/>
          </a:bodyPr>
          <a:lstStyle/>
          <a:p>
            <a:pPr lvl="0"/>
            <a:r>
              <a:rPr lang="nl-NL" sz="2400" b="1" dirty="0"/>
              <a:t>Mix van didactische werkvormen</a:t>
            </a:r>
            <a:endParaRPr lang="nl-BE" sz="2400" b="1" dirty="0"/>
          </a:p>
        </p:txBody>
      </p:sp>
      <p:sp>
        <p:nvSpPr>
          <p:cNvPr id="3" name="Tekstvak 2">
            <a:extLst>
              <a:ext uri="{FF2B5EF4-FFF2-40B4-BE49-F238E27FC236}">
                <a16:creationId xmlns:a16="http://schemas.microsoft.com/office/drawing/2014/main" id="{F095C5A6-FEEB-BB5C-E86F-DD94F8FB04BF}"/>
              </a:ext>
            </a:extLst>
          </p:cNvPr>
          <p:cNvSpPr txBox="1"/>
          <p:nvPr/>
        </p:nvSpPr>
        <p:spPr>
          <a:xfrm>
            <a:off x="10003971" y="5884084"/>
            <a:ext cx="2188029" cy="253916"/>
          </a:xfrm>
          <a:prstGeom prst="rect">
            <a:avLst/>
          </a:prstGeom>
          <a:noFill/>
        </p:spPr>
        <p:txBody>
          <a:bodyPr wrap="square">
            <a:spAutoFit/>
          </a:bodyPr>
          <a:lstStyle/>
          <a:p>
            <a:r>
              <a:rPr lang="nl-NL" sz="1050" dirty="0"/>
              <a:t>Afbeelding: Florian Berger, </a:t>
            </a:r>
            <a:r>
              <a:rPr lang="nl-NL" sz="1050" dirty="0" err="1"/>
              <a:t>Unsplash</a:t>
            </a:r>
            <a:endParaRPr lang="nl-NL" sz="1050" dirty="0"/>
          </a:p>
        </p:txBody>
      </p:sp>
      <p:sp>
        <p:nvSpPr>
          <p:cNvPr id="14" name="Tekstvak 13">
            <a:extLst>
              <a:ext uri="{FF2B5EF4-FFF2-40B4-BE49-F238E27FC236}">
                <a16:creationId xmlns:a16="http://schemas.microsoft.com/office/drawing/2014/main" id="{0DDB5650-B384-0114-DB79-90B0FA1C4019}"/>
              </a:ext>
            </a:extLst>
          </p:cNvPr>
          <p:cNvSpPr txBox="1"/>
          <p:nvPr/>
        </p:nvSpPr>
        <p:spPr>
          <a:xfrm>
            <a:off x="5623080" y="1771597"/>
            <a:ext cx="2813619" cy="369332"/>
          </a:xfrm>
          <a:prstGeom prst="rect">
            <a:avLst/>
          </a:prstGeom>
          <a:noFill/>
        </p:spPr>
        <p:txBody>
          <a:bodyPr wrap="square">
            <a:spAutoFit/>
          </a:bodyPr>
          <a:lstStyle/>
          <a:p>
            <a:r>
              <a:rPr lang="nl-NL" dirty="0">
                <a:solidFill>
                  <a:srgbClr val="202124"/>
                </a:solidFill>
              </a:rPr>
              <a:t>v</a:t>
            </a:r>
            <a:r>
              <a:rPr lang="nl-NL" b="0" i="0" dirty="0">
                <a:solidFill>
                  <a:srgbClr val="202124"/>
                </a:solidFill>
                <a:effectLst/>
              </a:rPr>
              <a:t>an simpel naar complex</a:t>
            </a:r>
            <a:endParaRPr lang="nl-BE" dirty="0"/>
          </a:p>
        </p:txBody>
      </p:sp>
      <p:sp>
        <p:nvSpPr>
          <p:cNvPr id="15" name="Tekstvak 14">
            <a:extLst>
              <a:ext uri="{FF2B5EF4-FFF2-40B4-BE49-F238E27FC236}">
                <a16:creationId xmlns:a16="http://schemas.microsoft.com/office/drawing/2014/main" id="{090CE287-F727-09BE-3BB3-346F1911C97C}"/>
              </a:ext>
            </a:extLst>
          </p:cNvPr>
          <p:cNvSpPr txBox="1"/>
          <p:nvPr/>
        </p:nvSpPr>
        <p:spPr>
          <a:xfrm>
            <a:off x="8171393" y="2378421"/>
            <a:ext cx="2041252" cy="369332"/>
          </a:xfrm>
          <a:prstGeom prst="rect">
            <a:avLst/>
          </a:prstGeom>
          <a:noFill/>
        </p:spPr>
        <p:txBody>
          <a:bodyPr wrap="square">
            <a:spAutoFit/>
          </a:bodyPr>
          <a:lstStyle/>
          <a:p>
            <a:r>
              <a:rPr lang="nl-NL" dirty="0">
                <a:solidFill>
                  <a:srgbClr val="202124"/>
                </a:solidFill>
              </a:rPr>
              <a:t>b</a:t>
            </a:r>
            <a:r>
              <a:rPr lang="nl-NL" b="0" i="0" dirty="0">
                <a:solidFill>
                  <a:srgbClr val="202124"/>
                </a:solidFill>
                <a:effectLst/>
              </a:rPr>
              <a:t>rede reflectie</a:t>
            </a:r>
            <a:endParaRPr lang="nl-BE" dirty="0"/>
          </a:p>
        </p:txBody>
      </p:sp>
      <p:sp>
        <p:nvSpPr>
          <p:cNvPr id="16" name="Tekstvak 15">
            <a:extLst>
              <a:ext uri="{FF2B5EF4-FFF2-40B4-BE49-F238E27FC236}">
                <a16:creationId xmlns:a16="http://schemas.microsoft.com/office/drawing/2014/main" id="{B27934E5-8F9E-8A3C-EACD-AEFBD1499987}"/>
              </a:ext>
            </a:extLst>
          </p:cNvPr>
          <p:cNvSpPr txBox="1"/>
          <p:nvPr/>
        </p:nvSpPr>
        <p:spPr>
          <a:xfrm>
            <a:off x="5912330" y="3942433"/>
            <a:ext cx="2041252" cy="923330"/>
          </a:xfrm>
          <a:prstGeom prst="rect">
            <a:avLst/>
          </a:prstGeom>
          <a:noFill/>
        </p:spPr>
        <p:txBody>
          <a:bodyPr wrap="square">
            <a:spAutoFit/>
          </a:bodyPr>
          <a:lstStyle/>
          <a:p>
            <a:r>
              <a:rPr lang="nl-NL" dirty="0">
                <a:solidFill>
                  <a:srgbClr val="202124"/>
                </a:solidFill>
              </a:rPr>
              <a:t>zelfmanagement en controle door lerende</a:t>
            </a:r>
            <a:endParaRPr lang="nl-BE" dirty="0"/>
          </a:p>
        </p:txBody>
      </p:sp>
      <p:sp>
        <p:nvSpPr>
          <p:cNvPr id="17" name="Tekstvak 16">
            <a:extLst>
              <a:ext uri="{FF2B5EF4-FFF2-40B4-BE49-F238E27FC236}">
                <a16:creationId xmlns:a16="http://schemas.microsoft.com/office/drawing/2014/main" id="{3BC3D9F4-A5DB-71CE-BD04-061D915C9CF2}"/>
              </a:ext>
            </a:extLst>
          </p:cNvPr>
          <p:cNvSpPr txBox="1"/>
          <p:nvPr/>
        </p:nvSpPr>
        <p:spPr>
          <a:xfrm>
            <a:off x="4249821" y="4856951"/>
            <a:ext cx="2041252" cy="646331"/>
          </a:xfrm>
          <a:prstGeom prst="rect">
            <a:avLst/>
          </a:prstGeom>
          <a:noFill/>
        </p:spPr>
        <p:txBody>
          <a:bodyPr wrap="square">
            <a:spAutoFit/>
          </a:bodyPr>
          <a:lstStyle/>
          <a:p>
            <a:r>
              <a:rPr lang="nl-NL" dirty="0">
                <a:solidFill>
                  <a:srgbClr val="202124"/>
                </a:solidFill>
              </a:rPr>
              <a:t>formeel en informeel leren</a:t>
            </a:r>
            <a:endParaRPr lang="nl-BE" dirty="0"/>
          </a:p>
        </p:txBody>
      </p:sp>
      <p:pic>
        <p:nvPicPr>
          <p:cNvPr id="2" name="Picture 2" descr="logo">
            <a:extLst>
              <a:ext uri="{FF2B5EF4-FFF2-40B4-BE49-F238E27FC236}">
                <a16:creationId xmlns:a16="http://schemas.microsoft.com/office/drawing/2014/main" id="{007A3101-29C4-13FB-C4FF-7023057865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779" y="6038107"/>
            <a:ext cx="2072641" cy="549249"/>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55E29F74-D074-3E31-D0E5-E7CB36682E27}"/>
              </a:ext>
            </a:extLst>
          </p:cNvPr>
          <p:cNvSpPr txBox="1"/>
          <p:nvPr/>
        </p:nvSpPr>
        <p:spPr>
          <a:xfrm>
            <a:off x="6043128" y="6269362"/>
            <a:ext cx="6148872" cy="461665"/>
          </a:xfrm>
          <a:prstGeom prst="rect">
            <a:avLst/>
          </a:prstGeom>
          <a:noFill/>
        </p:spPr>
        <p:txBody>
          <a:bodyPr wrap="square">
            <a:spAutoFit/>
          </a:bodyPr>
          <a:lstStyle/>
          <a:p>
            <a:r>
              <a:rPr lang="en-GB" sz="1200" dirty="0" err="1">
                <a:effectLst/>
                <a:latin typeface="Calibri" panose="020F0502020204030204" pitchFamily="34" charset="0"/>
                <a:ea typeface="Calibri" panose="020F0502020204030204" pitchFamily="34" charset="0"/>
                <a:cs typeface="Arial" panose="020B0604020202020204" pitchFamily="34" charset="0"/>
              </a:rPr>
              <a:t>Bergmans</a:t>
            </a:r>
            <a:r>
              <a:rPr lang="en-GB" sz="1200" dirty="0">
                <a:effectLst/>
                <a:latin typeface="Calibri" panose="020F0502020204030204" pitchFamily="34" charset="0"/>
                <a:ea typeface="Calibri" panose="020F0502020204030204" pitchFamily="34" charset="0"/>
                <a:cs typeface="Arial" panose="020B0604020202020204" pitchFamily="34" charset="0"/>
              </a:rPr>
              <a:t> et al. 2013; Della, 2010; </a:t>
            </a:r>
            <a:r>
              <a:rPr lang="en-GB" sz="1200" dirty="0" err="1">
                <a:effectLst/>
                <a:latin typeface="Calibri" panose="020F0502020204030204" pitchFamily="34" charset="0"/>
                <a:ea typeface="Calibri" panose="020F0502020204030204" pitchFamily="34" charset="0"/>
                <a:cs typeface="Arial" panose="020B0604020202020204" pitchFamily="34" charset="0"/>
              </a:rPr>
              <a:t>Dochy</a:t>
            </a:r>
            <a:r>
              <a:rPr lang="en-GB" sz="1200" dirty="0">
                <a:effectLst/>
                <a:latin typeface="Calibri" panose="020F0502020204030204" pitchFamily="34" charset="0"/>
                <a:ea typeface="Calibri" panose="020F0502020204030204" pitchFamily="34" charset="0"/>
                <a:cs typeface="Arial" panose="020B0604020202020204" pitchFamily="34" charset="0"/>
              </a:rPr>
              <a:t> , 2015;  Friend, 2019; </a:t>
            </a:r>
            <a:r>
              <a:rPr lang="en-GB" sz="1200" dirty="0" err="1">
                <a:effectLst/>
                <a:latin typeface="Calibri" panose="020F0502020204030204" pitchFamily="34" charset="0"/>
                <a:ea typeface="Calibri" panose="020F0502020204030204" pitchFamily="34" charset="0"/>
                <a:cs typeface="Arial" panose="020B0604020202020204" pitchFamily="34" charset="0"/>
              </a:rPr>
              <a:t>Kelchtermans</a:t>
            </a:r>
            <a:r>
              <a:rPr lang="en-GB" sz="1200" dirty="0">
                <a:latin typeface="Calibri" panose="020F0502020204030204" pitchFamily="34" charset="0"/>
                <a:ea typeface="Calibri" panose="020F0502020204030204" pitchFamily="34" charset="0"/>
                <a:cs typeface="Arial" panose="020B0604020202020204" pitchFamily="34" charset="0"/>
              </a:rPr>
              <a:t>,</a:t>
            </a:r>
            <a:r>
              <a:rPr lang="en-GB" sz="1200" dirty="0">
                <a:effectLst/>
                <a:latin typeface="Calibri" panose="020F0502020204030204" pitchFamily="34" charset="0"/>
                <a:ea typeface="Calibri" panose="020F0502020204030204" pitchFamily="34" charset="0"/>
                <a:cs typeface="Arial" panose="020B0604020202020204" pitchFamily="34" charset="0"/>
              </a:rPr>
              <a:t> 2009; Knowles, 1998; Schön, 1991; U4IoT_LivingLabMethodology</a:t>
            </a:r>
            <a:r>
              <a:rPr lang="nl-BE" sz="1200" dirty="0"/>
              <a:t>; Van </a:t>
            </a:r>
            <a:r>
              <a:rPr lang="nl-BE" sz="1200" dirty="0" err="1"/>
              <a:t>Merriënboer</a:t>
            </a:r>
            <a:r>
              <a:rPr lang="nl-BE" sz="1200" dirty="0"/>
              <a:t>, 2017; Vansteenkiste, 2004</a:t>
            </a:r>
          </a:p>
        </p:txBody>
      </p:sp>
      <p:sp>
        <p:nvSpPr>
          <p:cNvPr id="11" name="Titel 4">
            <a:extLst>
              <a:ext uri="{FF2B5EF4-FFF2-40B4-BE49-F238E27FC236}">
                <a16:creationId xmlns:a16="http://schemas.microsoft.com/office/drawing/2014/main" id="{4C022A66-435E-F022-4B96-F8670EEA5AD5}"/>
              </a:ext>
            </a:extLst>
          </p:cNvPr>
          <p:cNvSpPr txBox="1">
            <a:spLocks/>
          </p:cNvSpPr>
          <p:nvPr/>
        </p:nvSpPr>
        <p:spPr>
          <a:xfrm>
            <a:off x="378449" y="111476"/>
            <a:ext cx="10515600" cy="13255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500" b="1" i="0" kern="1200">
                <a:solidFill>
                  <a:schemeClr val="tx1"/>
                </a:solidFill>
                <a:latin typeface="Lato" panose="020F0502020204030203" pitchFamily="34" charset="0"/>
                <a:ea typeface="Lato" panose="020F0502020204030203" pitchFamily="34" charset="0"/>
                <a:cs typeface="Lato" panose="020F0502020204030203" pitchFamily="34" charset="0"/>
              </a:defRPr>
            </a:lvl1pPr>
          </a:lstStyle>
          <a:p>
            <a:r>
              <a:rPr lang="nl-NL" sz="3200" dirty="0"/>
              <a:t>Mix van didactische werkvormen</a:t>
            </a:r>
            <a:endParaRPr lang="nl-BE" sz="3200" dirty="0"/>
          </a:p>
        </p:txBody>
      </p:sp>
    </p:spTree>
    <p:extLst>
      <p:ext uri="{BB962C8B-B14F-4D97-AF65-F5344CB8AC3E}">
        <p14:creationId xmlns:p14="http://schemas.microsoft.com/office/powerpoint/2010/main" val="39614111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7B4A45A-A656-9CA5-ED6F-07C014109762}"/>
              </a:ext>
            </a:extLst>
          </p:cNvPr>
          <p:cNvPicPr>
            <a:picLocks noChangeAspect="1"/>
          </p:cNvPicPr>
          <p:nvPr/>
        </p:nvPicPr>
        <p:blipFill>
          <a:blip r:embed="rId3">
            <a:alphaModFix amt="30000"/>
          </a:blip>
          <a:stretch>
            <a:fillRect/>
          </a:stretch>
        </p:blipFill>
        <p:spPr>
          <a:xfrm>
            <a:off x="102637" y="856303"/>
            <a:ext cx="12191999" cy="6001697"/>
          </a:xfrm>
          <a:prstGeom prst="rect">
            <a:avLst/>
          </a:prstGeom>
        </p:spPr>
      </p:pic>
      <p:sp>
        <p:nvSpPr>
          <p:cNvPr id="7" name="Tekstvak 6">
            <a:extLst>
              <a:ext uri="{FF2B5EF4-FFF2-40B4-BE49-F238E27FC236}">
                <a16:creationId xmlns:a16="http://schemas.microsoft.com/office/drawing/2014/main" id="{612A0FE0-E3A8-D11E-8BA9-71E86F734638}"/>
              </a:ext>
            </a:extLst>
          </p:cNvPr>
          <p:cNvSpPr txBox="1"/>
          <p:nvPr/>
        </p:nvSpPr>
        <p:spPr>
          <a:xfrm>
            <a:off x="8725949" y="3202988"/>
            <a:ext cx="1967351" cy="1200329"/>
          </a:xfrm>
          <a:prstGeom prst="rect">
            <a:avLst/>
          </a:prstGeom>
          <a:noFill/>
        </p:spPr>
        <p:txBody>
          <a:bodyPr wrap="square">
            <a:spAutoFit/>
          </a:bodyPr>
          <a:lstStyle/>
          <a:p>
            <a:pPr lvl="0"/>
            <a:r>
              <a:rPr lang="nl-NL" sz="2400" b="1" dirty="0"/>
              <a:t>Integratieve en reflectieve evaluatie</a:t>
            </a:r>
            <a:endParaRPr lang="nl-BE" sz="2400" b="1" dirty="0"/>
          </a:p>
        </p:txBody>
      </p:sp>
      <p:sp>
        <p:nvSpPr>
          <p:cNvPr id="3" name="Tekstvak 2">
            <a:extLst>
              <a:ext uri="{FF2B5EF4-FFF2-40B4-BE49-F238E27FC236}">
                <a16:creationId xmlns:a16="http://schemas.microsoft.com/office/drawing/2014/main" id="{F095C5A6-FEEB-BB5C-E86F-DD94F8FB04BF}"/>
              </a:ext>
            </a:extLst>
          </p:cNvPr>
          <p:cNvSpPr txBox="1"/>
          <p:nvPr/>
        </p:nvSpPr>
        <p:spPr>
          <a:xfrm>
            <a:off x="10003971" y="5884084"/>
            <a:ext cx="2188029" cy="253916"/>
          </a:xfrm>
          <a:prstGeom prst="rect">
            <a:avLst/>
          </a:prstGeom>
          <a:noFill/>
        </p:spPr>
        <p:txBody>
          <a:bodyPr wrap="square">
            <a:spAutoFit/>
          </a:bodyPr>
          <a:lstStyle/>
          <a:p>
            <a:r>
              <a:rPr lang="nl-NL" sz="1050" dirty="0"/>
              <a:t>Afbeelding: Florian Berger, </a:t>
            </a:r>
            <a:r>
              <a:rPr lang="nl-NL" sz="1050" dirty="0" err="1"/>
              <a:t>Unsplash</a:t>
            </a:r>
            <a:endParaRPr lang="nl-NL" sz="1050" dirty="0"/>
          </a:p>
        </p:txBody>
      </p:sp>
      <p:sp>
        <p:nvSpPr>
          <p:cNvPr id="18" name="Tekstvak 17">
            <a:extLst>
              <a:ext uri="{FF2B5EF4-FFF2-40B4-BE49-F238E27FC236}">
                <a16:creationId xmlns:a16="http://schemas.microsoft.com/office/drawing/2014/main" id="{FADB074D-D14E-F537-3882-955AB19C0F46}"/>
              </a:ext>
            </a:extLst>
          </p:cNvPr>
          <p:cNvSpPr txBox="1"/>
          <p:nvPr/>
        </p:nvSpPr>
        <p:spPr>
          <a:xfrm>
            <a:off x="10253384" y="4436000"/>
            <a:ext cx="2041252" cy="369332"/>
          </a:xfrm>
          <a:prstGeom prst="rect">
            <a:avLst/>
          </a:prstGeom>
          <a:noFill/>
        </p:spPr>
        <p:txBody>
          <a:bodyPr wrap="square">
            <a:spAutoFit/>
          </a:bodyPr>
          <a:lstStyle/>
          <a:p>
            <a:r>
              <a:rPr lang="nl-NL" dirty="0">
                <a:solidFill>
                  <a:srgbClr val="202124"/>
                </a:solidFill>
              </a:rPr>
              <a:t>proces</a:t>
            </a:r>
            <a:endParaRPr lang="nl-BE" dirty="0"/>
          </a:p>
        </p:txBody>
      </p:sp>
      <p:sp>
        <p:nvSpPr>
          <p:cNvPr id="19" name="Tekstvak 18">
            <a:extLst>
              <a:ext uri="{FF2B5EF4-FFF2-40B4-BE49-F238E27FC236}">
                <a16:creationId xmlns:a16="http://schemas.microsoft.com/office/drawing/2014/main" id="{ADABF28D-D916-1F76-DADA-07803B35BB02}"/>
              </a:ext>
            </a:extLst>
          </p:cNvPr>
          <p:cNvSpPr txBox="1"/>
          <p:nvPr/>
        </p:nvSpPr>
        <p:spPr>
          <a:xfrm>
            <a:off x="8510405" y="5060319"/>
            <a:ext cx="2041252" cy="369332"/>
          </a:xfrm>
          <a:prstGeom prst="rect">
            <a:avLst/>
          </a:prstGeom>
          <a:noFill/>
        </p:spPr>
        <p:txBody>
          <a:bodyPr wrap="square">
            <a:spAutoFit/>
          </a:bodyPr>
          <a:lstStyle/>
          <a:p>
            <a:r>
              <a:rPr lang="nl-NL" dirty="0">
                <a:solidFill>
                  <a:srgbClr val="202124"/>
                </a:solidFill>
              </a:rPr>
              <a:t>product</a:t>
            </a:r>
            <a:endParaRPr lang="nl-BE" dirty="0"/>
          </a:p>
        </p:txBody>
      </p:sp>
      <p:pic>
        <p:nvPicPr>
          <p:cNvPr id="2" name="Picture 2" descr="logo">
            <a:extLst>
              <a:ext uri="{FF2B5EF4-FFF2-40B4-BE49-F238E27FC236}">
                <a16:creationId xmlns:a16="http://schemas.microsoft.com/office/drawing/2014/main" id="{007A3101-29C4-13FB-C4FF-7023057865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779" y="6038107"/>
            <a:ext cx="2072641" cy="549249"/>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55E29F74-D074-3E31-D0E5-E7CB36682E27}"/>
              </a:ext>
            </a:extLst>
          </p:cNvPr>
          <p:cNvSpPr txBox="1"/>
          <p:nvPr/>
        </p:nvSpPr>
        <p:spPr>
          <a:xfrm>
            <a:off x="6043128" y="6269362"/>
            <a:ext cx="6148872" cy="461665"/>
          </a:xfrm>
          <a:prstGeom prst="rect">
            <a:avLst/>
          </a:prstGeom>
          <a:noFill/>
        </p:spPr>
        <p:txBody>
          <a:bodyPr wrap="square">
            <a:spAutoFit/>
          </a:bodyPr>
          <a:lstStyle/>
          <a:p>
            <a:r>
              <a:rPr lang="en-GB" sz="1200" dirty="0" err="1">
                <a:effectLst/>
                <a:latin typeface="Calibri" panose="020F0502020204030204" pitchFamily="34" charset="0"/>
                <a:ea typeface="Calibri" panose="020F0502020204030204" pitchFamily="34" charset="0"/>
                <a:cs typeface="Arial" panose="020B0604020202020204" pitchFamily="34" charset="0"/>
              </a:rPr>
              <a:t>Bergmans</a:t>
            </a:r>
            <a:r>
              <a:rPr lang="en-GB" sz="1200" dirty="0">
                <a:effectLst/>
                <a:latin typeface="Calibri" panose="020F0502020204030204" pitchFamily="34" charset="0"/>
                <a:ea typeface="Calibri" panose="020F0502020204030204" pitchFamily="34" charset="0"/>
                <a:cs typeface="Arial" panose="020B0604020202020204" pitchFamily="34" charset="0"/>
              </a:rPr>
              <a:t> et al. 2013; Della, 2010; </a:t>
            </a:r>
            <a:r>
              <a:rPr lang="en-GB" sz="1200" dirty="0" err="1">
                <a:effectLst/>
                <a:latin typeface="Calibri" panose="020F0502020204030204" pitchFamily="34" charset="0"/>
                <a:ea typeface="Calibri" panose="020F0502020204030204" pitchFamily="34" charset="0"/>
                <a:cs typeface="Arial" panose="020B0604020202020204" pitchFamily="34" charset="0"/>
              </a:rPr>
              <a:t>Dochy</a:t>
            </a:r>
            <a:r>
              <a:rPr lang="en-GB" sz="1200" dirty="0">
                <a:effectLst/>
                <a:latin typeface="Calibri" panose="020F0502020204030204" pitchFamily="34" charset="0"/>
                <a:ea typeface="Calibri" panose="020F0502020204030204" pitchFamily="34" charset="0"/>
                <a:cs typeface="Arial" panose="020B0604020202020204" pitchFamily="34" charset="0"/>
              </a:rPr>
              <a:t> , 2015;  Friend, 2019; </a:t>
            </a:r>
            <a:r>
              <a:rPr lang="en-GB" sz="1200" dirty="0" err="1">
                <a:effectLst/>
                <a:latin typeface="Calibri" panose="020F0502020204030204" pitchFamily="34" charset="0"/>
                <a:ea typeface="Calibri" panose="020F0502020204030204" pitchFamily="34" charset="0"/>
                <a:cs typeface="Arial" panose="020B0604020202020204" pitchFamily="34" charset="0"/>
              </a:rPr>
              <a:t>Kelchtermans</a:t>
            </a:r>
            <a:r>
              <a:rPr lang="en-GB" sz="1200" dirty="0">
                <a:latin typeface="Calibri" panose="020F0502020204030204" pitchFamily="34" charset="0"/>
                <a:ea typeface="Calibri" panose="020F0502020204030204" pitchFamily="34" charset="0"/>
                <a:cs typeface="Arial" panose="020B0604020202020204" pitchFamily="34" charset="0"/>
              </a:rPr>
              <a:t>,</a:t>
            </a:r>
            <a:r>
              <a:rPr lang="en-GB" sz="1200" dirty="0">
                <a:effectLst/>
                <a:latin typeface="Calibri" panose="020F0502020204030204" pitchFamily="34" charset="0"/>
                <a:ea typeface="Calibri" panose="020F0502020204030204" pitchFamily="34" charset="0"/>
                <a:cs typeface="Arial" panose="020B0604020202020204" pitchFamily="34" charset="0"/>
              </a:rPr>
              <a:t> 2009; Knowles, 1998; Schön, 1991; U4IoT_LivingLabMethodology</a:t>
            </a:r>
            <a:r>
              <a:rPr lang="nl-BE" sz="1200" dirty="0"/>
              <a:t>; Van </a:t>
            </a:r>
            <a:r>
              <a:rPr lang="nl-BE" sz="1200" dirty="0" err="1"/>
              <a:t>Merriënboer</a:t>
            </a:r>
            <a:r>
              <a:rPr lang="nl-BE" sz="1200" dirty="0"/>
              <a:t>, 2017; Vansteenkiste, 2004</a:t>
            </a:r>
          </a:p>
        </p:txBody>
      </p:sp>
      <p:sp>
        <p:nvSpPr>
          <p:cNvPr id="21" name="Titel 4">
            <a:extLst>
              <a:ext uri="{FF2B5EF4-FFF2-40B4-BE49-F238E27FC236}">
                <a16:creationId xmlns:a16="http://schemas.microsoft.com/office/drawing/2014/main" id="{45203207-E68D-7F89-AFEB-6262AA4160A8}"/>
              </a:ext>
            </a:extLst>
          </p:cNvPr>
          <p:cNvSpPr>
            <a:spLocks noGrp="1"/>
          </p:cNvSpPr>
          <p:nvPr>
            <p:ph type="title"/>
          </p:nvPr>
        </p:nvSpPr>
        <p:spPr>
          <a:xfrm>
            <a:off x="378449" y="111476"/>
            <a:ext cx="10515600" cy="1325563"/>
          </a:xfrm>
        </p:spPr>
        <p:txBody>
          <a:bodyPr>
            <a:normAutofit/>
          </a:bodyPr>
          <a:lstStyle/>
          <a:p>
            <a:r>
              <a:rPr lang="nl-NL" sz="3200" dirty="0"/>
              <a:t>Integratieve en reflectieve evaluatie</a:t>
            </a:r>
            <a:endParaRPr lang="nl-BE" sz="3200" dirty="0"/>
          </a:p>
        </p:txBody>
      </p:sp>
    </p:spTree>
    <p:extLst>
      <p:ext uri="{BB962C8B-B14F-4D97-AF65-F5344CB8AC3E}">
        <p14:creationId xmlns:p14="http://schemas.microsoft.com/office/powerpoint/2010/main" val="1827576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BC59AE9E-8E67-D4DA-E1B2-3D15EE58B21B}"/>
              </a:ext>
            </a:extLst>
          </p:cNvPr>
          <p:cNvPicPr>
            <a:picLocks noChangeAspect="1"/>
          </p:cNvPicPr>
          <p:nvPr/>
        </p:nvPicPr>
        <p:blipFill>
          <a:blip r:embed="rId3">
            <a:alphaModFix amt="44000"/>
          </a:blip>
          <a:stretch>
            <a:fillRect/>
          </a:stretch>
        </p:blipFill>
        <p:spPr>
          <a:xfrm>
            <a:off x="0" y="0"/>
            <a:ext cx="12192000" cy="6858000"/>
          </a:xfrm>
          <a:prstGeom prst="rect">
            <a:avLst/>
          </a:prstGeom>
        </p:spPr>
      </p:pic>
      <p:graphicFrame>
        <p:nvGraphicFramePr>
          <p:cNvPr id="2" name="Diagram 1">
            <a:extLst>
              <a:ext uri="{FF2B5EF4-FFF2-40B4-BE49-F238E27FC236}">
                <a16:creationId xmlns:a16="http://schemas.microsoft.com/office/drawing/2014/main" id="{F09DC2DA-0A7E-4261-7826-46599F99D4D8}"/>
              </a:ext>
            </a:extLst>
          </p:cNvPr>
          <p:cNvGraphicFramePr/>
          <p:nvPr/>
        </p:nvGraphicFramePr>
        <p:xfrm>
          <a:off x="224311" y="1549911"/>
          <a:ext cx="11687058" cy="8599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4" name="Rechte verbindingslijn met pijl 3">
            <a:extLst>
              <a:ext uri="{FF2B5EF4-FFF2-40B4-BE49-F238E27FC236}">
                <a16:creationId xmlns:a16="http://schemas.microsoft.com/office/drawing/2014/main" id="{E0CDC5E1-C6EF-63E6-0FBC-832F3F6A5399}"/>
              </a:ext>
            </a:extLst>
          </p:cNvPr>
          <p:cNvCxnSpPr>
            <a:cxnSpLocks/>
          </p:cNvCxnSpPr>
          <p:nvPr/>
        </p:nvCxnSpPr>
        <p:spPr>
          <a:xfrm flipV="1">
            <a:off x="10198013" y="1283337"/>
            <a:ext cx="0" cy="26621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 name="Rechte verbindingslijn met pijl 5">
            <a:extLst>
              <a:ext uri="{FF2B5EF4-FFF2-40B4-BE49-F238E27FC236}">
                <a16:creationId xmlns:a16="http://schemas.microsoft.com/office/drawing/2014/main" id="{767F58F3-E422-AC4E-C6CB-05266DEA3034}"/>
              </a:ext>
            </a:extLst>
          </p:cNvPr>
          <p:cNvCxnSpPr>
            <a:cxnSpLocks/>
          </p:cNvCxnSpPr>
          <p:nvPr/>
        </p:nvCxnSpPr>
        <p:spPr>
          <a:xfrm flipH="1">
            <a:off x="1934391" y="1257269"/>
            <a:ext cx="8263623" cy="709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 name="Rechte verbindingslijn met pijl 6">
            <a:extLst>
              <a:ext uri="{FF2B5EF4-FFF2-40B4-BE49-F238E27FC236}">
                <a16:creationId xmlns:a16="http://schemas.microsoft.com/office/drawing/2014/main" id="{8D684068-8336-D4E9-E097-89F86101B0AE}"/>
              </a:ext>
            </a:extLst>
          </p:cNvPr>
          <p:cNvCxnSpPr>
            <a:cxnSpLocks/>
          </p:cNvCxnSpPr>
          <p:nvPr/>
        </p:nvCxnSpPr>
        <p:spPr>
          <a:xfrm>
            <a:off x="1934391" y="1257269"/>
            <a:ext cx="0" cy="292642"/>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9" name="Rechte verbindingslijn met pijl 8">
            <a:extLst>
              <a:ext uri="{FF2B5EF4-FFF2-40B4-BE49-F238E27FC236}">
                <a16:creationId xmlns:a16="http://schemas.microsoft.com/office/drawing/2014/main" id="{D58C4DC1-1B4A-2F61-0E69-493FBA275D9D}"/>
              </a:ext>
            </a:extLst>
          </p:cNvPr>
          <p:cNvCxnSpPr>
            <a:cxnSpLocks/>
          </p:cNvCxnSpPr>
          <p:nvPr/>
        </p:nvCxnSpPr>
        <p:spPr>
          <a:xfrm>
            <a:off x="5906665" y="1283692"/>
            <a:ext cx="0" cy="266219"/>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3" name="Tekstvak 2">
            <a:extLst>
              <a:ext uri="{FF2B5EF4-FFF2-40B4-BE49-F238E27FC236}">
                <a16:creationId xmlns:a16="http://schemas.microsoft.com/office/drawing/2014/main" id="{F0F24486-058B-C42D-F856-4C59E75AD1A0}"/>
              </a:ext>
            </a:extLst>
          </p:cNvPr>
          <p:cNvSpPr txBox="1"/>
          <p:nvPr/>
        </p:nvSpPr>
        <p:spPr>
          <a:xfrm>
            <a:off x="3927565" y="6596390"/>
            <a:ext cx="2898412" cy="261610"/>
          </a:xfrm>
          <a:prstGeom prst="rect">
            <a:avLst/>
          </a:prstGeom>
          <a:noFill/>
        </p:spPr>
        <p:txBody>
          <a:bodyPr wrap="square">
            <a:spAutoFit/>
          </a:bodyPr>
          <a:lstStyle/>
          <a:p>
            <a:r>
              <a:rPr lang="nl-NL" sz="1100" dirty="0"/>
              <a:t>Afbeelding: Markus Winkler, </a:t>
            </a:r>
            <a:r>
              <a:rPr lang="nl-NL" sz="1100" dirty="0" err="1"/>
              <a:t>Unsplash</a:t>
            </a:r>
            <a:endParaRPr lang="nl-NL" sz="1100" dirty="0"/>
          </a:p>
        </p:txBody>
      </p:sp>
      <p:pic>
        <p:nvPicPr>
          <p:cNvPr id="8" name="Picture 2" descr="logo">
            <a:extLst>
              <a:ext uri="{FF2B5EF4-FFF2-40B4-BE49-F238E27FC236}">
                <a16:creationId xmlns:a16="http://schemas.microsoft.com/office/drawing/2014/main" id="{5A2024C2-7F64-0F64-2A82-F3BA26C5AF2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9779" y="6038107"/>
            <a:ext cx="2072641" cy="549249"/>
          </a:xfrm>
          <a:prstGeom prst="rect">
            <a:avLst/>
          </a:prstGeom>
          <a:noFill/>
          <a:extLst>
            <a:ext uri="{909E8E84-426E-40DD-AFC4-6F175D3DCCD1}">
              <a14:hiddenFill xmlns:a14="http://schemas.microsoft.com/office/drawing/2010/main">
                <a:solidFill>
                  <a:srgbClr val="FFFFFF"/>
                </a:solidFill>
              </a14:hiddenFill>
            </a:ext>
          </a:extLst>
        </p:spPr>
      </p:pic>
      <p:sp>
        <p:nvSpPr>
          <p:cNvPr id="11" name="Tekstvak 10">
            <a:extLst>
              <a:ext uri="{FF2B5EF4-FFF2-40B4-BE49-F238E27FC236}">
                <a16:creationId xmlns:a16="http://schemas.microsoft.com/office/drawing/2014/main" id="{1AB780A9-B358-B95D-C0A9-A4CBDBFA4CFE}"/>
              </a:ext>
            </a:extLst>
          </p:cNvPr>
          <p:cNvSpPr txBox="1"/>
          <p:nvPr/>
        </p:nvSpPr>
        <p:spPr>
          <a:xfrm>
            <a:off x="3796363" y="2522700"/>
            <a:ext cx="5888813" cy="3170099"/>
          </a:xfrm>
          <a:prstGeom prst="rect">
            <a:avLst/>
          </a:prstGeom>
          <a:noFill/>
        </p:spPr>
        <p:txBody>
          <a:bodyPr wrap="square" rtlCol="0">
            <a:spAutoFit/>
          </a:bodyPr>
          <a:lstStyle/>
          <a:p>
            <a:r>
              <a:rPr lang="nl-BE" sz="2000" b="1" dirty="0"/>
              <a:t>Onderzoek</a:t>
            </a:r>
          </a:p>
          <a:p>
            <a:pPr marL="285750" indent="-285750">
              <a:buFont typeface="Arial" panose="020B0604020202020204" pitchFamily="34" charset="0"/>
              <a:buChar char="•"/>
            </a:pPr>
            <a:r>
              <a:rPr lang="nl-BE" sz="2000" dirty="0"/>
              <a:t>Selectie van bestaande goede onderwijspraktijken: </a:t>
            </a:r>
          </a:p>
          <a:p>
            <a:pPr marL="742950" lvl="1" indent="-285750">
              <a:buFont typeface="Arial" panose="020B0604020202020204" pitchFamily="34" charset="0"/>
              <a:buChar char="•"/>
            </a:pPr>
            <a:r>
              <a:rPr lang="nl-BE" sz="2000" dirty="0"/>
              <a:t>onderwijsscan (</a:t>
            </a:r>
            <a:r>
              <a:rPr lang="nl-NL" sz="2000" dirty="0" err="1"/>
              <a:t>Pless</a:t>
            </a:r>
            <a:r>
              <a:rPr lang="nl-NL" sz="2000" dirty="0"/>
              <a:t>, S., niet gepubliceerd)</a:t>
            </a:r>
            <a:endParaRPr lang="nl-BE" sz="2000" dirty="0"/>
          </a:p>
          <a:p>
            <a:pPr marL="742950" lvl="1" indent="-285750">
              <a:buFont typeface="Arial" panose="020B0604020202020204" pitchFamily="34" charset="0"/>
              <a:buChar char="•"/>
            </a:pPr>
            <a:r>
              <a:rPr lang="nl-BE" sz="2000" dirty="0"/>
              <a:t>extra bevraging bij de partners van de AVDEL</a:t>
            </a:r>
          </a:p>
          <a:p>
            <a:pPr marL="285750" indent="-285750">
              <a:buFont typeface="Arial" panose="020B0604020202020204" pitchFamily="34" charset="0"/>
              <a:buChar char="•"/>
            </a:pPr>
            <a:r>
              <a:rPr lang="nl-BE" sz="2000" dirty="0"/>
              <a:t>Analyse van onderwijspraktijken:</a:t>
            </a:r>
          </a:p>
          <a:p>
            <a:pPr marL="742950" lvl="1" indent="-285750">
              <a:buFont typeface="Arial" panose="020B0604020202020204" pitchFamily="34" charset="0"/>
              <a:buChar char="•"/>
            </a:pPr>
            <a:r>
              <a:rPr lang="nl-BE" sz="2000" dirty="0"/>
              <a:t>Wordt er gewerkt aan competenties die antwoord bieden aan complexe noden in de eerste lijn?</a:t>
            </a:r>
          </a:p>
          <a:p>
            <a:pPr marL="742950" lvl="1" indent="-285750">
              <a:buFont typeface="Arial" panose="020B0604020202020204" pitchFamily="34" charset="0"/>
              <a:buChar char="•"/>
            </a:pPr>
            <a:r>
              <a:rPr lang="nl-BE" sz="2000" dirty="0"/>
              <a:t>Zijn de sleutelelementen van een krachtige leeromgeving aanwezig?</a:t>
            </a:r>
          </a:p>
        </p:txBody>
      </p:sp>
      <p:sp>
        <p:nvSpPr>
          <p:cNvPr id="16" name="Titel 4">
            <a:extLst>
              <a:ext uri="{FF2B5EF4-FFF2-40B4-BE49-F238E27FC236}">
                <a16:creationId xmlns:a16="http://schemas.microsoft.com/office/drawing/2014/main" id="{AC4AC172-E964-1084-0F9E-194B9C3999C2}"/>
              </a:ext>
            </a:extLst>
          </p:cNvPr>
          <p:cNvSpPr>
            <a:spLocks noGrp="1"/>
          </p:cNvSpPr>
          <p:nvPr>
            <p:ph type="title"/>
          </p:nvPr>
        </p:nvSpPr>
        <p:spPr>
          <a:xfrm>
            <a:off x="378449" y="111476"/>
            <a:ext cx="10515600" cy="1325563"/>
          </a:xfrm>
        </p:spPr>
        <p:txBody>
          <a:bodyPr>
            <a:normAutofit/>
          </a:bodyPr>
          <a:lstStyle/>
          <a:p>
            <a:r>
              <a:rPr lang="nl-NL" sz="3200" dirty="0"/>
              <a:t>Onderzoek en methodiek</a:t>
            </a:r>
            <a:endParaRPr lang="nl-BE" sz="3200" dirty="0"/>
          </a:p>
        </p:txBody>
      </p:sp>
    </p:spTree>
    <p:extLst>
      <p:ext uri="{BB962C8B-B14F-4D97-AF65-F5344CB8AC3E}">
        <p14:creationId xmlns:p14="http://schemas.microsoft.com/office/powerpoint/2010/main" val="4208790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BC59AE9E-8E67-D4DA-E1B2-3D15EE58B21B}"/>
              </a:ext>
            </a:extLst>
          </p:cNvPr>
          <p:cNvPicPr>
            <a:picLocks noChangeAspect="1"/>
          </p:cNvPicPr>
          <p:nvPr/>
        </p:nvPicPr>
        <p:blipFill>
          <a:blip r:embed="rId3">
            <a:alphaModFix amt="44000"/>
          </a:blip>
          <a:stretch>
            <a:fillRect/>
          </a:stretch>
        </p:blipFill>
        <p:spPr>
          <a:xfrm>
            <a:off x="0" y="0"/>
            <a:ext cx="12192000" cy="6858000"/>
          </a:xfrm>
          <a:prstGeom prst="rect">
            <a:avLst/>
          </a:prstGeom>
        </p:spPr>
      </p:pic>
      <p:graphicFrame>
        <p:nvGraphicFramePr>
          <p:cNvPr id="2" name="Diagram 1">
            <a:extLst>
              <a:ext uri="{FF2B5EF4-FFF2-40B4-BE49-F238E27FC236}">
                <a16:creationId xmlns:a16="http://schemas.microsoft.com/office/drawing/2014/main" id="{F09DC2DA-0A7E-4261-7826-46599F99D4D8}"/>
              </a:ext>
            </a:extLst>
          </p:cNvPr>
          <p:cNvGraphicFramePr/>
          <p:nvPr/>
        </p:nvGraphicFramePr>
        <p:xfrm>
          <a:off x="224311" y="1549911"/>
          <a:ext cx="11687058" cy="8599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4" name="Rechte verbindingslijn met pijl 3">
            <a:extLst>
              <a:ext uri="{FF2B5EF4-FFF2-40B4-BE49-F238E27FC236}">
                <a16:creationId xmlns:a16="http://schemas.microsoft.com/office/drawing/2014/main" id="{E0CDC5E1-C6EF-63E6-0FBC-832F3F6A5399}"/>
              </a:ext>
            </a:extLst>
          </p:cNvPr>
          <p:cNvCxnSpPr>
            <a:cxnSpLocks/>
          </p:cNvCxnSpPr>
          <p:nvPr/>
        </p:nvCxnSpPr>
        <p:spPr>
          <a:xfrm flipV="1">
            <a:off x="10198013" y="1283337"/>
            <a:ext cx="0" cy="26621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 name="Rechte verbindingslijn met pijl 5">
            <a:extLst>
              <a:ext uri="{FF2B5EF4-FFF2-40B4-BE49-F238E27FC236}">
                <a16:creationId xmlns:a16="http://schemas.microsoft.com/office/drawing/2014/main" id="{767F58F3-E422-AC4E-C6CB-05266DEA3034}"/>
              </a:ext>
            </a:extLst>
          </p:cNvPr>
          <p:cNvCxnSpPr>
            <a:cxnSpLocks/>
          </p:cNvCxnSpPr>
          <p:nvPr/>
        </p:nvCxnSpPr>
        <p:spPr>
          <a:xfrm flipH="1">
            <a:off x="1934391" y="1257269"/>
            <a:ext cx="8263623" cy="709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 name="Rechte verbindingslijn met pijl 6">
            <a:extLst>
              <a:ext uri="{FF2B5EF4-FFF2-40B4-BE49-F238E27FC236}">
                <a16:creationId xmlns:a16="http://schemas.microsoft.com/office/drawing/2014/main" id="{8D684068-8336-D4E9-E097-89F86101B0AE}"/>
              </a:ext>
            </a:extLst>
          </p:cNvPr>
          <p:cNvCxnSpPr>
            <a:cxnSpLocks/>
          </p:cNvCxnSpPr>
          <p:nvPr/>
        </p:nvCxnSpPr>
        <p:spPr>
          <a:xfrm>
            <a:off x="1934391" y="1257269"/>
            <a:ext cx="0" cy="292642"/>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9" name="Rechte verbindingslijn met pijl 8">
            <a:extLst>
              <a:ext uri="{FF2B5EF4-FFF2-40B4-BE49-F238E27FC236}">
                <a16:creationId xmlns:a16="http://schemas.microsoft.com/office/drawing/2014/main" id="{D58C4DC1-1B4A-2F61-0E69-493FBA275D9D}"/>
              </a:ext>
            </a:extLst>
          </p:cNvPr>
          <p:cNvCxnSpPr>
            <a:cxnSpLocks/>
          </p:cNvCxnSpPr>
          <p:nvPr/>
        </p:nvCxnSpPr>
        <p:spPr>
          <a:xfrm>
            <a:off x="5906665" y="1283692"/>
            <a:ext cx="0" cy="266219"/>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7" name="Tekstvak 16">
            <a:extLst>
              <a:ext uri="{FF2B5EF4-FFF2-40B4-BE49-F238E27FC236}">
                <a16:creationId xmlns:a16="http://schemas.microsoft.com/office/drawing/2014/main" id="{A6A2D13C-6875-ED43-11AD-18A40E15459F}"/>
              </a:ext>
            </a:extLst>
          </p:cNvPr>
          <p:cNvSpPr txBox="1"/>
          <p:nvPr/>
        </p:nvSpPr>
        <p:spPr>
          <a:xfrm>
            <a:off x="7725121" y="2565619"/>
            <a:ext cx="4330029" cy="2862322"/>
          </a:xfrm>
          <a:prstGeom prst="rect">
            <a:avLst/>
          </a:prstGeom>
          <a:noFill/>
        </p:spPr>
        <p:txBody>
          <a:bodyPr wrap="square" rtlCol="0">
            <a:spAutoFit/>
          </a:bodyPr>
          <a:lstStyle/>
          <a:p>
            <a:r>
              <a:rPr lang="en-US" sz="2000" b="1" dirty="0" err="1"/>
              <a:t>Inspiratiegids</a:t>
            </a:r>
            <a:r>
              <a:rPr lang="en-US" sz="2000" dirty="0"/>
              <a:t>:</a:t>
            </a:r>
          </a:p>
          <a:p>
            <a:r>
              <a:rPr lang="nl-NL" sz="2000" dirty="0"/>
              <a:t>Delen van </a:t>
            </a:r>
            <a:r>
              <a:rPr lang="nl-NL" sz="2000" b="1" dirty="0"/>
              <a:t>voorbeelden van goede onderwijspraktijken </a:t>
            </a:r>
            <a:r>
              <a:rPr lang="nl-NL" sz="2000" dirty="0"/>
              <a:t>voor leidinggevenden, onderwijsondersteuners en lesgevers in het onderwijs met een </a:t>
            </a:r>
            <a:r>
              <a:rPr lang="nl-NL" sz="2000" b="1" dirty="0"/>
              <a:t>evaluatiehulp</a:t>
            </a:r>
            <a:r>
              <a:rPr lang="nl-NL" sz="2000" dirty="0"/>
              <a:t> om het eigen proefproject verder uit te werken en op te schalen.</a:t>
            </a:r>
            <a:endParaRPr lang="en-US" sz="2000" dirty="0"/>
          </a:p>
          <a:p>
            <a:endParaRPr lang="nl-BE" sz="2000" dirty="0"/>
          </a:p>
        </p:txBody>
      </p:sp>
      <p:sp>
        <p:nvSpPr>
          <p:cNvPr id="3" name="Tekstvak 2">
            <a:extLst>
              <a:ext uri="{FF2B5EF4-FFF2-40B4-BE49-F238E27FC236}">
                <a16:creationId xmlns:a16="http://schemas.microsoft.com/office/drawing/2014/main" id="{F0F24486-058B-C42D-F856-4C59E75AD1A0}"/>
              </a:ext>
            </a:extLst>
          </p:cNvPr>
          <p:cNvSpPr txBox="1"/>
          <p:nvPr/>
        </p:nvSpPr>
        <p:spPr>
          <a:xfrm>
            <a:off x="3927565" y="6596390"/>
            <a:ext cx="2898412" cy="261610"/>
          </a:xfrm>
          <a:prstGeom prst="rect">
            <a:avLst/>
          </a:prstGeom>
          <a:noFill/>
        </p:spPr>
        <p:txBody>
          <a:bodyPr wrap="square">
            <a:spAutoFit/>
          </a:bodyPr>
          <a:lstStyle/>
          <a:p>
            <a:r>
              <a:rPr lang="nl-NL" sz="1100" dirty="0"/>
              <a:t>Afbeelding: Markus Winkler, </a:t>
            </a:r>
            <a:r>
              <a:rPr lang="nl-NL" sz="1100" dirty="0" err="1"/>
              <a:t>Unsplash</a:t>
            </a:r>
            <a:endParaRPr lang="nl-NL" sz="1100" dirty="0"/>
          </a:p>
        </p:txBody>
      </p:sp>
      <p:pic>
        <p:nvPicPr>
          <p:cNvPr id="8" name="Picture 2" descr="logo">
            <a:extLst>
              <a:ext uri="{FF2B5EF4-FFF2-40B4-BE49-F238E27FC236}">
                <a16:creationId xmlns:a16="http://schemas.microsoft.com/office/drawing/2014/main" id="{5A2024C2-7F64-0F64-2A82-F3BA26C5AF2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9779" y="6038107"/>
            <a:ext cx="2072641" cy="549249"/>
          </a:xfrm>
          <a:prstGeom prst="rect">
            <a:avLst/>
          </a:prstGeom>
          <a:noFill/>
          <a:extLst>
            <a:ext uri="{909E8E84-426E-40DD-AFC4-6F175D3DCCD1}">
              <a14:hiddenFill xmlns:a14="http://schemas.microsoft.com/office/drawing/2010/main">
                <a:solidFill>
                  <a:srgbClr val="FFFFFF"/>
                </a:solidFill>
              </a14:hiddenFill>
            </a:ext>
          </a:extLst>
        </p:spPr>
      </p:pic>
      <p:sp>
        <p:nvSpPr>
          <p:cNvPr id="14" name="Titel 4">
            <a:extLst>
              <a:ext uri="{FF2B5EF4-FFF2-40B4-BE49-F238E27FC236}">
                <a16:creationId xmlns:a16="http://schemas.microsoft.com/office/drawing/2014/main" id="{8C0ED367-1307-D7DF-1F09-F645A0C7D1D6}"/>
              </a:ext>
            </a:extLst>
          </p:cNvPr>
          <p:cNvSpPr>
            <a:spLocks noGrp="1"/>
          </p:cNvSpPr>
          <p:nvPr>
            <p:ph type="title"/>
          </p:nvPr>
        </p:nvSpPr>
        <p:spPr>
          <a:xfrm>
            <a:off x="378449" y="111476"/>
            <a:ext cx="10515600" cy="1325563"/>
          </a:xfrm>
        </p:spPr>
        <p:txBody>
          <a:bodyPr>
            <a:normAutofit/>
          </a:bodyPr>
          <a:lstStyle/>
          <a:p>
            <a:r>
              <a:rPr lang="nl-NL" sz="3200" dirty="0"/>
              <a:t>Onderzoek en methodiek</a:t>
            </a:r>
            <a:endParaRPr lang="nl-BE" sz="3200" dirty="0"/>
          </a:p>
        </p:txBody>
      </p:sp>
    </p:spTree>
    <p:extLst>
      <p:ext uri="{BB962C8B-B14F-4D97-AF65-F5344CB8AC3E}">
        <p14:creationId xmlns:p14="http://schemas.microsoft.com/office/powerpoint/2010/main" val="1538860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AF5CAC55-490F-5A6E-E12E-C096D1039A26}"/>
              </a:ext>
            </a:extLst>
          </p:cNvPr>
          <p:cNvSpPr txBox="1"/>
          <p:nvPr/>
        </p:nvSpPr>
        <p:spPr>
          <a:xfrm>
            <a:off x="3920880" y="6193952"/>
            <a:ext cx="7933352" cy="307777"/>
          </a:xfrm>
          <a:prstGeom prst="rect">
            <a:avLst/>
          </a:prstGeom>
          <a:noFill/>
        </p:spPr>
        <p:txBody>
          <a:bodyPr wrap="square">
            <a:spAutoFit/>
          </a:bodyPr>
          <a:lstStyle/>
          <a:p>
            <a:r>
              <a:rPr lang="nl-BE" sz="1400" dirty="0">
                <a:hlinkClick r:id="rId2"/>
              </a:rPr>
              <a:t>https://e-learning.research-expertise.ucll.be/courses/inspiratieboekje-krachtige-leeromgevingen/</a:t>
            </a:r>
            <a:r>
              <a:rPr lang="nl-BE" sz="1400" dirty="0"/>
              <a:t> </a:t>
            </a:r>
          </a:p>
        </p:txBody>
      </p:sp>
      <p:sp>
        <p:nvSpPr>
          <p:cNvPr id="5" name="Titel 4">
            <a:extLst>
              <a:ext uri="{FF2B5EF4-FFF2-40B4-BE49-F238E27FC236}">
                <a16:creationId xmlns:a16="http://schemas.microsoft.com/office/drawing/2014/main" id="{3AF40E02-8DA4-B635-BD4C-D96C0FC6D4EC}"/>
              </a:ext>
            </a:extLst>
          </p:cNvPr>
          <p:cNvSpPr txBox="1">
            <a:spLocks/>
          </p:cNvSpPr>
          <p:nvPr/>
        </p:nvSpPr>
        <p:spPr>
          <a:xfrm>
            <a:off x="378449" y="111476"/>
            <a:ext cx="10515600" cy="13255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500" b="1" i="0" kern="1200">
                <a:solidFill>
                  <a:schemeClr val="tx1"/>
                </a:solidFill>
                <a:latin typeface="Lato" panose="020F0502020204030203" pitchFamily="34" charset="0"/>
                <a:ea typeface="Lato" panose="020F0502020204030203" pitchFamily="34" charset="0"/>
                <a:cs typeface="Lato" panose="020F0502020204030203" pitchFamily="34" charset="0"/>
              </a:defRPr>
            </a:lvl1pPr>
          </a:lstStyle>
          <a:p>
            <a:r>
              <a:rPr lang="nl-NL" sz="3200" dirty="0"/>
              <a:t>Hoe concreet aan de slag met het inspiratieboekje?</a:t>
            </a:r>
            <a:endParaRPr lang="nl-BE" sz="3200" dirty="0"/>
          </a:p>
        </p:txBody>
      </p:sp>
      <p:cxnSp>
        <p:nvCxnSpPr>
          <p:cNvPr id="3" name="Rechte verbindingslijn met pijl 2">
            <a:extLst>
              <a:ext uri="{FF2B5EF4-FFF2-40B4-BE49-F238E27FC236}">
                <a16:creationId xmlns:a16="http://schemas.microsoft.com/office/drawing/2014/main" id="{A7B1B8F8-09EB-617A-2173-20DA0E009877}"/>
              </a:ext>
            </a:extLst>
          </p:cNvPr>
          <p:cNvCxnSpPr/>
          <p:nvPr/>
        </p:nvCxnSpPr>
        <p:spPr>
          <a:xfrm>
            <a:off x="3481359" y="1602377"/>
            <a:ext cx="6591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 name="Afbeelding 5">
            <a:extLst>
              <a:ext uri="{FF2B5EF4-FFF2-40B4-BE49-F238E27FC236}">
                <a16:creationId xmlns:a16="http://schemas.microsoft.com/office/drawing/2014/main" id="{52F85C4A-B3AD-3CC8-4877-D680ED47DFBB}"/>
              </a:ext>
            </a:extLst>
          </p:cNvPr>
          <p:cNvPicPr>
            <a:picLocks noChangeAspect="1"/>
          </p:cNvPicPr>
          <p:nvPr/>
        </p:nvPicPr>
        <p:blipFill rotWithShape="1">
          <a:blip r:embed="rId3"/>
          <a:srcRect l="10543" t="11998"/>
          <a:stretch/>
        </p:blipFill>
        <p:spPr>
          <a:xfrm>
            <a:off x="2753529" y="774257"/>
            <a:ext cx="6155982" cy="5130427"/>
          </a:xfrm>
          <a:prstGeom prst="rect">
            <a:avLst/>
          </a:prstGeom>
        </p:spPr>
      </p:pic>
    </p:spTree>
    <p:extLst>
      <p:ext uri="{BB962C8B-B14F-4D97-AF65-F5344CB8AC3E}">
        <p14:creationId xmlns:p14="http://schemas.microsoft.com/office/powerpoint/2010/main" val="23842830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82F100-0104-6DAC-ECE8-3089CA1A405A}"/>
              </a:ext>
            </a:extLst>
          </p:cNvPr>
          <p:cNvSpPr>
            <a:spLocks noGrp="1"/>
          </p:cNvSpPr>
          <p:nvPr>
            <p:ph type="title"/>
          </p:nvPr>
        </p:nvSpPr>
        <p:spPr>
          <a:xfrm>
            <a:off x="306355" y="125800"/>
            <a:ext cx="10515600" cy="1325563"/>
          </a:xfrm>
        </p:spPr>
        <p:txBody>
          <a:bodyPr>
            <a:normAutofit/>
          </a:bodyPr>
          <a:lstStyle/>
          <a:p>
            <a:r>
              <a:rPr lang="nl-NL" sz="3200" dirty="0"/>
              <a:t>Inspiratie</a:t>
            </a:r>
            <a:endParaRPr lang="nl-BE" sz="3200" dirty="0"/>
          </a:p>
        </p:txBody>
      </p:sp>
      <p:sp>
        <p:nvSpPr>
          <p:cNvPr id="6" name="Tekstvak 5">
            <a:extLst>
              <a:ext uri="{FF2B5EF4-FFF2-40B4-BE49-F238E27FC236}">
                <a16:creationId xmlns:a16="http://schemas.microsoft.com/office/drawing/2014/main" id="{1CC1C4C0-39AC-0227-7280-F917406651BC}"/>
              </a:ext>
            </a:extLst>
          </p:cNvPr>
          <p:cNvSpPr txBox="1"/>
          <p:nvPr/>
        </p:nvSpPr>
        <p:spPr>
          <a:xfrm>
            <a:off x="2845839" y="2808421"/>
            <a:ext cx="2603240" cy="646331"/>
          </a:xfrm>
          <a:prstGeom prst="rect">
            <a:avLst/>
          </a:prstGeom>
          <a:noFill/>
        </p:spPr>
        <p:txBody>
          <a:bodyPr wrap="square">
            <a:spAutoFit/>
          </a:bodyPr>
          <a:lstStyle/>
          <a:p>
            <a:r>
              <a:rPr lang="nl-NL" dirty="0">
                <a:solidFill>
                  <a:schemeClr val="bg1"/>
                </a:solidFill>
              </a:rPr>
              <a:t>Integrale zorg – </a:t>
            </a:r>
          </a:p>
          <a:p>
            <a:r>
              <a:rPr lang="nl-NL" dirty="0">
                <a:solidFill>
                  <a:schemeClr val="bg1"/>
                </a:solidFill>
              </a:rPr>
              <a:t>Thomas More Turnhout </a:t>
            </a:r>
          </a:p>
        </p:txBody>
      </p:sp>
      <p:pic>
        <p:nvPicPr>
          <p:cNvPr id="5" name="Afbeelding 4">
            <a:extLst>
              <a:ext uri="{FF2B5EF4-FFF2-40B4-BE49-F238E27FC236}">
                <a16:creationId xmlns:a16="http://schemas.microsoft.com/office/drawing/2014/main" id="{BB46D7AC-B2BC-94ED-C6D9-94224DAFAC0F}"/>
              </a:ext>
            </a:extLst>
          </p:cNvPr>
          <p:cNvPicPr>
            <a:picLocks noChangeAspect="1"/>
          </p:cNvPicPr>
          <p:nvPr/>
        </p:nvPicPr>
        <p:blipFill>
          <a:blip r:embed="rId3"/>
          <a:stretch>
            <a:fillRect/>
          </a:stretch>
        </p:blipFill>
        <p:spPr>
          <a:xfrm>
            <a:off x="5110692" y="624768"/>
            <a:ext cx="6842252" cy="1653190"/>
          </a:xfrm>
          <a:prstGeom prst="rect">
            <a:avLst/>
          </a:prstGeom>
        </p:spPr>
      </p:pic>
      <p:sp>
        <p:nvSpPr>
          <p:cNvPr id="9" name="Tekstvak 8">
            <a:extLst>
              <a:ext uri="{FF2B5EF4-FFF2-40B4-BE49-F238E27FC236}">
                <a16:creationId xmlns:a16="http://schemas.microsoft.com/office/drawing/2014/main" id="{BF41F8B2-CB76-9001-E7BC-7F170A99586B}"/>
              </a:ext>
            </a:extLst>
          </p:cNvPr>
          <p:cNvSpPr txBox="1"/>
          <p:nvPr/>
        </p:nvSpPr>
        <p:spPr>
          <a:xfrm>
            <a:off x="627018" y="994602"/>
            <a:ext cx="3969652" cy="830997"/>
          </a:xfrm>
          <a:prstGeom prst="rect">
            <a:avLst/>
          </a:prstGeom>
          <a:noFill/>
        </p:spPr>
        <p:txBody>
          <a:bodyPr wrap="square">
            <a:spAutoFit/>
          </a:bodyPr>
          <a:lstStyle>
            <a:defPPr>
              <a:defRPr lang="en-US"/>
            </a:defPPr>
            <a:lvl1pPr>
              <a:defRPr sz="1600" b="1" i="0">
                <a:solidFill>
                  <a:srgbClr val="003469"/>
                </a:solidFill>
                <a:effectLst/>
              </a:defRPr>
            </a:lvl1pPr>
          </a:lstStyle>
          <a:p>
            <a:r>
              <a:rPr lang="nl-NL" b="0" dirty="0"/>
              <a:t>Studenten ontvangen gasten bij </a:t>
            </a:r>
            <a:r>
              <a:rPr lang="nl-NL" dirty="0"/>
              <a:t>Huize August</a:t>
            </a:r>
            <a:r>
              <a:rPr lang="nl-NL" b="0" dirty="0"/>
              <a:t> en gaan samen aan de slag: gesprekken, verhalen, activiteiten, koffie, dessert</a:t>
            </a:r>
            <a:r>
              <a:rPr lang="nl-BE" b="0" dirty="0"/>
              <a:t> </a:t>
            </a:r>
          </a:p>
        </p:txBody>
      </p:sp>
      <p:pic>
        <p:nvPicPr>
          <p:cNvPr id="14" name="Afbeelding 13">
            <a:extLst>
              <a:ext uri="{FF2B5EF4-FFF2-40B4-BE49-F238E27FC236}">
                <a16:creationId xmlns:a16="http://schemas.microsoft.com/office/drawing/2014/main" id="{44B93F84-1076-3B9D-CABF-AEC1B49F406A}"/>
              </a:ext>
            </a:extLst>
          </p:cNvPr>
          <p:cNvPicPr>
            <a:picLocks noChangeAspect="1"/>
          </p:cNvPicPr>
          <p:nvPr/>
        </p:nvPicPr>
        <p:blipFill>
          <a:blip r:embed="rId4"/>
          <a:stretch>
            <a:fillRect/>
          </a:stretch>
        </p:blipFill>
        <p:spPr>
          <a:xfrm>
            <a:off x="79030" y="2430205"/>
            <a:ext cx="6452258" cy="1541805"/>
          </a:xfrm>
          <a:prstGeom prst="rect">
            <a:avLst/>
          </a:prstGeom>
        </p:spPr>
      </p:pic>
      <p:sp>
        <p:nvSpPr>
          <p:cNvPr id="17" name="Tekstvak 16">
            <a:extLst>
              <a:ext uri="{FF2B5EF4-FFF2-40B4-BE49-F238E27FC236}">
                <a16:creationId xmlns:a16="http://schemas.microsoft.com/office/drawing/2014/main" id="{422C371D-6930-EC65-C6AA-2AF7AF7A4E51}"/>
              </a:ext>
            </a:extLst>
          </p:cNvPr>
          <p:cNvSpPr txBox="1"/>
          <p:nvPr/>
        </p:nvSpPr>
        <p:spPr>
          <a:xfrm>
            <a:off x="6746083" y="2550546"/>
            <a:ext cx="4907852" cy="1077218"/>
          </a:xfrm>
          <a:prstGeom prst="rect">
            <a:avLst/>
          </a:prstGeom>
          <a:noFill/>
        </p:spPr>
        <p:txBody>
          <a:bodyPr wrap="square">
            <a:spAutoFit/>
          </a:bodyPr>
          <a:lstStyle/>
          <a:p>
            <a:r>
              <a:rPr lang="nl-NL" sz="1600" b="1" i="0" dirty="0">
                <a:solidFill>
                  <a:srgbClr val="003469"/>
                </a:solidFill>
                <a:effectLst/>
              </a:rPr>
              <a:t>Casuïstiek</a:t>
            </a:r>
            <a:r>
              <a:rPr lang="nl-NL" sz="1600" b="0" i="0" dirty="0">
                <a:solidFill>
                  <a:srgbClr val="003469"/>
                </a:solidFill>
                <a:effectLst/>
              </a:rPr>
              <a:t>: analyse behoeften en optimalisatie van multidisciplinair zorgplan </a:t>
            </a:r>
            <a:r>
              <a:rPr lang="nl-NL" sz="1600" dirty="0">
                <a:solidFill>
                  <a:srgbClr val="003469"/>
                </a:solidFill>
              </a:rPr>
              <a:t>Ondersteuning vanuit een multidisciplinair team lesgevers, getuigenissen van eerstelijnsprofessionals en discussiemomenten.</a:t>
            </a:r>
            <a:endParaRPr lang="nl-BE" sz="1600" dirty="0"/>
          </a:p>
        </p:txBody>
      </p:sp>
      <p:pic>
        <p:nvPicPr>
          <p:cNvPr id="19" name="Afbeelding 18">
            <a:extLst>
              <a:ext uri="{FF2B5EF4-FFF2-40B4-BE49-F238E27FC236}">
                <a16:creationId xmlns:a16="http://schemas.microsoft.com/office/drawing/2014/main" id="{28CE28F1-BEB9-586A-5363-00CCC6F10C33}"/>
              </a:ext>
            </a:extLst>
          </p:cNvPr>
          <p:cNvPicPr>
            <a:picLocks noChangeAspect="1"/>
          </p:cNvPicPr>
          <p:nvPr/>
        </p:nvPicPr>
        <p:blipFill>
          <a:blip r:embed="rId5"/>
          <a:stretch>
            <a:fillRect/>
          </a:stretch>
        </p:blipFill>
        <p:spPr>
          <a:xfrm>
            <a:off x="5178489" y="4279412"/>
            <a:ext cx="6840267" cy="1622970"/>
          </a:xfrm>
          <a:prstGeom prst="rect">
            <a:avLst/>
          </a:prstGeom>
        </p:spPr>
      </p:pic>
      <p:sp>
        <p:nvSpPr>
          <p:cNvPr id="20" name="Tekstvak 19">
            <a:extLst>
              <a:ext uri="{FF2B5EF4-FFF2-40B4-BE49-F238E27FC236}">
                <a16:creationId xmlns:a16="http://schemas.microsoft.com/office/drawing/2014/main" id="{4DFE177A-5D6E-4056-4034-A66AD3E8CDD4}"/>
              </a:ext>
            </a:extLst>
          </p:cNvPr>
          <p:cNvSpPr txBox="1"/>
          <p:nvPr/>
        </p:nvSpPr>
        <p:spPr>
          <a:xfrm>
            <a:off x="306355" y="4405203"/>
            <a:ext cx="4768448" cy="1077218"/>
          </a:xfrm>
          <a:prstGeom prst="rect">
            <a:avLst/>
          </a:prstGeom>
          <a:noFill/>
        </p:spPr>
        <p:txBody>
          <a:bodyPr wrap="square">
            <a:spAutoFit/>
          </a:bodyPr>
          <a:lstStyle/>
          <a:p>
            <a:r>
              <a:rPr lang="nl-NL" sz="1600" dirty="0">
                <a:solidFill>
                  <a:srgbClr val="003469"/>
                </a:solidFill>
              </a:rPr>
              <a:t>In een </a:t>
            </a:r>
            <a:r>
              <a:rPr lang="nl-NL" sz="1600" b="1" dirty="0">
                <a:solidFill>
                  <a:srgbClr val="003469"/>
                </a:solidFill>
              </a:rPr>
              <a:t>veilige simulatieomgeving </a:t>
            </a:r>
            <a:r>
              <a:rPr lang="nl-NL" sz="1600" dirty="0">
                <a:solidFill>
                  <a:srgbClr val="003469"/>
                </a:solidFill>
              </a:rPr>
              <a:t>verwerven studenten stapsgewijs de nodige kennis, vaardigheden en attitudes om de professionele taken van een arts in de eerste lijn te kunnen uitvoeren.</a:t>
            </a:r>
            <a:endParaRPr lang="nl-BE" sz="1600" dirty="0">
              <a:solidFill>
                <a:srgbClr val="003469"/>
              </a:solidFill>
            </a:endParaRPr>
          </a:p>
        </p:txBody>
      </p:sp>
      <p:pic>
        <p:nvPicPr>
          <p:cNvPr id="21" name="Afbeelding 20">
            <a:extLst>
              <a:ext uri="{FF2B5EF4-FFF2-40B4-BE49-F238E27FC236}">
                <a16:creationId xmlns:a16="http://schemas.microsoft.com/office/drawing/2014/main" id="{56EB02F8-9C5E-C017-1BA6-FAB8DB83B659}"/>
              </a:ext>
            </a:extLst>
          </p:cNvPr>
          <p:cNvPicPr>
            <a:picLocks noChangeAspect="1"/>
          </p:cNvPicPr>
          <p:nvPr/>
        </p:nvPicPr>
        <p:blipFill>
          <a:blip r:embed="rId6"/>
          <a:stretch>
            <a:fillRect/>
          </a:stretch>
        </p:blipFill>
        <p:spPr>
          <a:xfrm>
            <a:off x="7891415" y="4341022"/>
            <a:ext cx="2222147" cy="1451803"/>
          </a:xfrm>
          <a:prstGeom prst="rect">
            <a:avLst/>
          </a:prstGeom>
        </p:spPr>
      </p:pic>
    </p:spTree>
    <p:extLst>
      <p:ext uri="{BB962C8B-B14F-4D97-AF65-F5344CB8AC3E}">
        <p14:creationId xmlns:p14="http://schemas.microsoft.com/office/powerpoint/2010/main" val="4261716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82F100-0104-6DAC-ECE8-3089CA1A405A}"/>
              </a:ext>
            </a:extLst>
          </p:cNvPr>
          <p:cNvSpPr>
            <a:spLocks noGrp="1"/>
          </p:cNvSpPr>
          <p:nvPr>
            <p:ph type="title"/>
          </p:nvPr>
        </p:nvSpPr>
        <p:spPr>
          <a:xfrm>
            <a:off x="306355" y="125800"/>
            <a:ext cx="10515600" cy="1325563"/>
          </a:xfrm>
        </p:spPr>
        <p:txBody>
          <a:bodyPr>
            <a:normAutofit/>
          </a:bodyPr>
          <a:lstStyle/>
          <a:p>
            <a:r>
              <a:rPr lang="nl-NL" sz="3200" dirty="0"/>
              <a:t>Inspiratie</a:t>
            </a:r>
            <a:endParaRPr lang="nl-BE" sz="3200" dirty="0"/>
          </a:p>
        </p:txBody>
      </p:sp>
      <p:pic>
        <p:nvPicPr>
          <p:cNvPr id="8" name="Afbeelding 7">
            <a:extLst>
              <a:ext uri="{FF2B5EF4-FFF2-40B4-BE49-F238E27FC236}">
                <a16:creationId xmlns:a16="http://schemas.microsoft.com/office/drawing/2014/main" id="{2F4CEA45-F222-8D87-6F74-9236FF500348}"/>
              </a:ext>
            </a:extLst>
          </p:cNvPr>
          <p:cNvPicPr>
            <a:picLocks noChangeAspect="1"/>
          </p:cNvPicPr>
          <p:nvPr/>
        </p:nvPicPr>
        <p:blipFill>
          <a:blip r:embed="rId3"/>
          <a:stretch>
            <a:fillRect/>
          </a:stretch>
        </p:blipFill>
        <p:spPr>
          <a:xfrm>
            <a:off x="4985657" y="1476206"/>
            <a:ext cx="7084845" cy="1643572"/>
          </a:xfrm>
          <a:prstGeom prst="rect">
            <a:avLst/>
          </a:prstGeom>
        </p:spPr>
      </p:pic>
      <p:sp>
        <p:nvSpPr>
          <p:cNvPr id="10" name="Tekstvak 9">
            <a:extLst>
              <a:ext uri="{FF2B5EF4-FFF2-40B4-BE49-F238E27FC236}">
                <a16:creationId xmlns:a16="http://schemas.microsoft.com/office/drawing/2014/main" id="{BE63B3D1-BDFA-99B2-51BE-845F69A5EB72}"/>
              </a:ext>
            </a:extLst>
          </p:cNvPr>
          <p:cNvSpPr txBox="1"/>
          <p:nvPr/>
        </p:nvSpPr>
        <p:spPr>
          <a:xfrm>
            <a:off x="192766" y="1882493"/>
            <a:ext cx="4768448" cy="830997"/>
          </a:xfrm>
          <a:prstGeom prst="rect">
            <a:avLst/>
          </a:prstGeom>
          <a:noFill/>
        </p:spPr>
        <p:txBody>
          <a:bodyPr wrap="square">
            <a:spAutoFit/>
          </a:bodyPr>
          <a:lstStyle/>
          <a:p>
            <a:r>
              <a:rPr lang="nl-NL" sz="1600" dirty="0">
                <a:solidFill>
                  <a:srgbClr val="003469"/>
                </a:solidFill>
              </a:rPr>
              <a:t>Langdurige </a:t>
            </a:r>
            <a:r>
              <a:rPr lang="nl-NL" sz="1600" b="1" dirty="0">
                <a:solidFill>
                  <a:srgbClr val="003469"/>
                </a:solidFill>
              </a:rPr>
              <a:t>coaching</a:t>
            </a:r>
            <a:r>
              <a:rPr lang="nl-NL" sz="1600" dirty="0">
                <a:solidFill>
                  <a:srgbClr val="003469"/>
                </a:solidFill>
              </a:rPr>
              <a:t> van zorgvrager waarbij de student een band opbouwt en de noden en behoeften echt leert kennen.</a:t>
            </a:r>
            <a:endParaRPr lang="nl-BE" sz="1600" dirty="0">
              <a:solidFill>
                <a:srgbClr val="003469"/>
              </a:solidFill>
            </a:endParaRPr>
          </a:p>
        </p:txBody>
      </p:sp>
      <p:pic>
        <p:nvPicPr>
          <p:cNvPr id="11" name="Afbeelding 10">
            <a:extLst>
              <a:ext uri="{FF2B5EF4-FFF2-40B4-BE49-F238E27FC236}">
                <a16:creationId xmlns:a16="http://schemas.microsoft.com/office/drawing/2014/main" id="{57382124-4940-0304-643A-E823CC6F0F65}"/>
              </a:ext>
            </a:extLst>
          </p:cNvPr>
          <p:cNvPicPr>
            <a:picLocks noChangeAspect="1"/>
          </p:cNvPicPr>
          <p:nvPr/>
        </p:nvPicPr>
        <p:blipFill>
          <a:blip r:embed="rId4"/>
          <a:stretch>
            <a:fillRect/>
          </a:stretch>
        </p:blipFill>
        <p:spPr>
          <a:xfrm>
            <a:off x="192766" y="3239749"/>
            <a:ext cx="6295518" cy="1497629"/>
          </a:xfrm>
          <a:prstGeom prst="rect">
            <a:avLst/>
          </a:prstGeom>
        </p:spPr>
      </p:pic>
      <p:sp>
        <p:nvSpPr>
          <p:cNvPr id="12" name="Tekstvak 11">
            <a:extLst>
              <a:ext uri="{FF2B5EF4-FFF2-40B4-BE49-F238E27FC236}">
                <a16:creationId xmlns:a16="http://schemas.microsoft.com/office/drawing/2014/main" id="{EAD02C1A-6613-B7BB-7587-118D927C6E8A}"/>
              </a:ext>
            </a:extLst>
          </p:cNvPr>
          <p:cNvSpPr txBox="1"/>
          <p:nvPr/>
        </p:nvSpPr>
        <p:spPr>
          <a:xfrm>
            <a:off x="6522935" y="3416155"/>
            <a:ext cx="4847386" cy="1077218"/>
          </a:xfrm>
          <a:prstGeom prst="rect">
            <a:avLst/>
          </a:prstGeom>
          <a:noFill/>
        </p:spPr>
        <p:txBody>
          <a:bodyPr wrap="square">
            <a:spAutoFit/>
          </a:bodyPr>
          <a:lstStyle/>
          <a:p>
            <a:r>
              <a:rPr lang="nl-NL" sz="1600" dirty="0">
                <a:solidFill>
                  <a:srgbClr val="003469"/>
                </a:solidFill>
              </a:rPr>
              <a:t>De student voert </a:t>
            </a:r>
            <a:r>
              <a:rPr lang="nl-NL" sz="1600" b="1" dirty="0">
                <a:solidFill>
                  <a:srgbClr val="003469"/>
                </a:solidFill>
              </a:rPr>
              <a:t>gesprekken</a:t>
            </a:r>
            <a:r>
              <a:rPr lang="nl-NL" sz="1600" dirty="0">
                <a:solidFill>
                  <a:srgbClr val="003469"/>
                </a:solidFill>
              </a:rPr>
              <a:t> in real life met een persoon met een zorg- en ondersteuningsnood en zoekt </a:t>
            </a:r>
          </a:p>
          <a:p>
            <a:r>
              <a:rPr lang="nl-NL" sz="1600" dirty="0">
                <a:solidFill>
                  <a:srgbClr val="003469"/>
                </a:solidFill>
              </a:rPr>
              <a:t>naar relevante en betekenisvolle activiteiten m.b.v. Clever-tool.</a:t>
            </a:r>
            <a:endParaRPr lang="nl-BE" sz="1600" dirty="0">
              <a:solidFill>
                <a:srgbClr val="003469"/>
              </a:solidFill>
            </a:endParaRPr>
          </a:p>
        </p:txBody>
      </p:sp>
    </p:spTree>
    <p:extLst>
      <p:ext uri="{BB962C8B-B14F-4D97-AF65-F5344CB8AC3E}">
        <p14:creationId xmlns:p14="http://schemas.microsoft.com/office/powerpoint/2010/main" val="3644349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82F100-0104-6DAC-ECE8-3089CA1A405A}"/>
              </a:ext>
            </a:extLst>
          </p:cNvPr>
          <p:cNvSpPr>
            <a:spLocks noGrp="1"/>
          </p:cNvSpPr>
          <p:nvPr>
            <p:ph type="title"/>
          </p:nvPr>
        </p:nvSpPr>
        <p:spPr>
          <a:xfrm>
            <a:off x="306355" y="125800"/>
            <a:ext cx="10515600" cy="1325563"/>
          </a:xfrm>
        </p:spPr>
        <p:txBody>
          <a:bodyPr>
            <a:normAutofit/>
          </a:bodyPr>
          <a:lstStyle/>
          <a:p>
            <a:r>
              <a:rPr lang="nl-NL" sz="3200" dirty="0"/>
              <a:t>Inspiratie</a:t>
            </a:r>
            <a:endParaRPr lang="nl-BE" sz="3200" dirty="0"/>
          </a:p>
        </p:txBody>
      </p:sp>
      <p:pic>
        <p:nvPicPr>
          <p:cNvPr id="11" name="Afbeelding 10">
            <a:extLst>
              <a:ext uri="{FF2B5EF4-FFF2-40B4-BE49-F238E27FC236}">
                <a16:creationId xmlns:a16="http://schemas.microsoft.com/office/drawing/2014/main" id="{E912D3B2-091F-AA0E-B1A1-58E5D823BB44}"/>
              </a:ext>
            </a:extLst>
          </p:cNvPr>
          <p:cNvPicPr>
            <a:picLocks noChangeAspect="1"/>
          </p:cNvPicPr>
          <p:nvPr/>
        </p:nvPicPr>
        <p:blipFill>
          <a:blip r:embed="rId3"/>
          <a:stretch>
            <a:fillRect/>
          </a:stretch>
        </p:blipFill>
        <p:spPr>
          <a:xfrm>
            <a:off x="5507175" y="669018"/>
            <a:ext cx="6373339" cy="1512184"/>
          </a:xfrm>
          <a:prstGeom prst="rect">
            <a:avLst/>
          </a:prstGeom>
        </p:spPr>
      </p:pic>
      <p:sp>
        <p:nvSpPr>
          <p:cNvPr id="17" name="Tekstvak 16">
            <a:extLst>
              <a:ext uri="{FF2B5EF4-FFF2-40B4-BE49-F238E27FC236}">
                <a16:creationId xmlns:a16="http://schemas.microsoft.com/office/drawing/2014/main" id="{B718A6BD-181E-FCEA-1446-758B0A066C7E}"/>
              </a:ext>
            </a:extLst>
          </p:cNvPr>
          <p:cNvSpPr txBox="1"/>
          <p:nvPr/>
        </p:nvSpPr>
        <p:spPr>
          <a:xfrm>
            <a:off x="306355" y="859617"/>
            <a:ext cx="4844919" cy="1077218"/>
          </a:xfrm>
          <a:prstGeom prst="rect">
            <a:avLst/>
          </a:prstGeom>
          <a:noFill/>
        </p:spPr>
        <p:txBody>
          <a:bodyPr wrap="square">
            <a:spAutoFit/>
          </a:bodyPr>
          <a:lstStyle>
            <a:defPPr>
              <a:defRPr lang="en-US"/>
            </a:defPPr>
            <a:lvl1pPr>
              <a:defRPr sz="1600" b="0">
                <a:solidFill>
                  <a:srgbClr val="003469"/>
                </a:solidFill>
              </a:defRPr>
            </a:lvl1pPr>
          </a:lstStyle>
          <a:p>
            <a:r>
              <a:rPr lang="nl-NL" dirty="0"/>
              <a:t>Een mix van didactische werkvormen waarbij gereflecteerd wordt over de informatiebehoefte van de patiënt en uitwerking van een patiëntgerichte tekst.</a:t>
            </a:r>
          </a:p>
          <a:p>
            <a:r>
              <a:rPr lang="nl-NL" dirty="0"/>
              <a:t>(Hoorcolleges – casuïstiek – rollenspel – interview)</a:t>
            </a:r>
            <a:endParaRPr lang="nl-BE" dirty="0"/>
          </a:p>
        </p:txBody>
      </p:sp>
      <p:pic>
        <p:nvPicPr>
          <p:cNvPr id="20" name="Afbeelding 19">
            <a:extLst>
              <a:ext uri="{FF2B5EF4-FFF2-40B4-BE49-F238E27FC236}">
                <a16:creationId xmlns:a16="http://schemas.microsoft.com/office/drawing/2014/main" id="{BB391F41-0AEA-C59B-2C0D-17D2AE41DFCD}"/>
              </a:ext>
            </a:extLst>
          </p:cNvPr>
          <p:cNvPicPr>
            <a:picLocks noChangeAspect="1"/>
          </p:cNvPicPr>
          <p:nvPr/>
        </p:nvPicPr>
        <p:blipFill>
          <a:blip r:embed="rId4"/>
          <a:stretch>
            <a:fillRect/>
          </a:stretch>
        </p:blipFill>
        <p:spPr>
          <a:xfrm>
            <a:off x="5793532" y="4505938"/>
            <a:ext cx="6086982" cy="1451802"/>
          </a:xfrm>
          <a:prstGeom prst="rect">
            <a:avLst/>
          </a:prstGeom>
        </p:spPr>
      </p:pic>
      <p:sp>
        <p:nvSpPr>
          <p:cNvPr id="22" name="Tekstvak 21">
            <a:extLst>
              <a:ext uri="{FF2B5EF4-FFF2-40B4-BE49-F238E27FC236}">
                <a16:creationId xmlns:a16="http://schemas.microsoft.com/office/drawing/2014/main" id="{0FEAF654-5C72-714E-7523-0F66FF5C2A4F}"/>
              </a:ext>
            </a:extLst>
          </p:cNvPr>
          <p:cNvSpPr txBox="1"/>
          <p:nvPr/>
        </p:nvSpPr>
        <p:spPr>
          <a:xfrm>
            <a:off x="128049" y="4635175"/>
            <a:ext cx="5665483" cy="1077218"/>
          </a:xfrm>
          <a:prstGeom prst="rect">
            <a:avLst/>
          </a:prstGeom>
          <a:noFill/>
        </p:spPr>
        <p:txBody>
          <a:bodyPr wrap="square">
            <a:spAutoFit/>
          </a:bodyPr>
          <a:lstStyle>
            <a:defPPr>
              <a:defRPr lang="en-US"/>
            </a:defPPr>
            <a:lvl1pPr>
              <a:defRPr sz="1600" b="0">
                <a:solidFill>
                  <a:srgbClr val="003469"/>
                </a:solidFill>
              </a:defRPr>
            </a:lvl1pPr>
          </a:lstStyle>
          <a:p>
            <a:r>
              <a:rPr lang="nl-BE" dirty="0"/>
              <a:t>Geïntegreerde klinische </a:t>
            </a:r>
            <a:r>
              <a:rPr lang="nl-BE" b="1" dirty="0"/>
              <a:t>casusbesprekingen</a:t>
            </a:r>
            <a:r>
              <a:rPr lang="nl-BE" dirty="0"/>
              <a:t> – oefenapotheek voor rollenspel/</a:t>
            </a:r>
            <a:r>
              <a:rPr lang="nl-BE" b="1" dirty="0"/>
              <a:t>oefeningen</a:t>
            </a:r>
            <a:r>
              <a:rPr lang="nl-BE" dirty="0"/>
              <a:t> – uitvoeren van </a:t>
            </a:r>
            <a:r>
              <a:rPr lang="nl-BE" b="1" dirty="0"/>
              <a:t>medicatienazicht</a:t>
            </a:r>
            <a:r>
              <a:rPr lang="nl-BE" dirty="0"/>
              <a:t> – </a:t>
            </a:r>
            <a:r>
              <a:rPr lang="nl-BE" b="1" dirty="0"/>
              <a:t>interdisciplinair overleg </a:t>
            </a:r>
            <a:r>
              <a:rPr lang="nl-BE" dirty="0"/>
              <a:t>studenten farmacie en geneeskunde rond polyfarmacie casussen en opstellen van een zorgplan</a:t>
            </a:r>
          </a:p>
        </p:txBody>
      </p:sp>
      <p:pic>
        <p:nvPicPr>
          <p:cNvPr id="3" name="Afbeelding 2">
            <a:extLst>
              <a:ext uri="{FF2B5EF4-FFF2-40B4-BE49-F238E27FC236}">
                <a16:creationId xmlns:a16="http://schemas.microsoft.com/office/drawing/2014/main" id="{F4C41B33-51EC-FF3B-23E7-C4311EE00542}"/>
              </a:ext>
            </a:extLst>
          </p:cNvPr>
          <p:cNvPicPr>
            <a:picLocks noChangeAspect="1"/>
          </p:cNvPicPr>
          <p:nvPr/>
        </p:nvPicPr>
        <p:blipFill>
          <a:blip r:embed="rId5"/>
          <a:stretch>
            <a:fillRect/>
          </a:stretch>
        </p:blipFill>
        <p:spPr>
          <a:xfrm>
            <a:off x="128049" y="2600623"/>
            <a:ext cx="6295518" cy="1497629"/>
          </a:xfrm>
          <a:prstGeom prst="rect">
            <a:avLst/>
          </a:prstGeom>
        </p:spPr>
      </p:pic>
      <p:sp>
        <p:nvSpPr>
          <p:cNvPr id="4" name="Tekstvak 3">
            <a:extLst>
              <a:ext uri="{FF2B5EF4-FFF2-40B4-BE49-F238E27FC236}">
                <a16:creationId xmlns:a16="http://schemas.microsoft.com/office/drawing/2014/main" id="{C634B490-687D-842E-8A39-439F90F194D2}"/>
              </a:ext>
            </a:extLst>
          </p:cNvPr>
          <p:cNvSpPr txBox="1"/>
          <p:nvPr/>
        </p:nvSpPr>
        <p:spPr>
          <a:xfrm>
            <a:off x="6601873" y="2681776"/>
            <a:ext cx="4768448" cy="1323439"/>
          </a:xfrm>
          <a:prstGeom prst="rect">
            <a:avLst/>
          </a:prstGeom>
          <a:noFill/>
        </p:spPr>
        <p:txBody>
          <a:bodyPr wrap="square">
            <a:spAutoFit/>
          </a:bodyPr>
          <a:lstStyle/>
          <a:p>
            <a:r>
              <a:rPr lang="nl-NL" sz="1600" b="1" dirty="0" err="1">
                <a:solidFill>
                  <a:srgbClr val="003469"/>
                </a:solidFill>
              </a:rPr>
              <a:t>Blended</a:t>
            </a:r>
            <a:r>
              <a:rPr lang="nl-NL" sz="1600" dirty="0">
                <a:solidFill>
                  <a:srgbClr val="003469"/>
                </a:solidFill>
              </a:rPr>
              <a:t> onderwijs: online taken – hoorcolleges – praktijkcolleges – debat - </a:t>
            </a:r>
            <a:r>
              <a:rPr lang="nl-NL" sz="1600" dirty="0" err="1">
                <a:solidFill>
                  <a:srgbClr val="003469"/>
                </a:solidFill>
              </a:rPr>
              <a:t>skillslab</a:t>
            </a:r>
            <a:r>
              <a:rPr lang="nl-NL" sz="1600" dirty="0">
                <a:solidFill>
                  <a:srgbClr val="003469"/>
                </a:solidFill>
              </a:rPr>
              <a:t> waarbij methodisch handelen concreet wordt toegepast binnen verschillende interventiedomeinen. Zelfstandig en samenwerkend leren wordt gestimuleerd.</a:t>
            </a:r>
            <a:endParaRPr lang="nl-BE" sz="1600" dirty="0">
              <a:solidFill>
                <a:srgbClr val="003469"/>
              </a:solidFill>
            </a:endParaRPr>
          </a:p>
        </p:txBody>
      </p:sp>
    </p:spTree>
    <p:extLst>
      <p:ext uri="{BB962C8B-B14F-4D97-AF65-F5344CB8AC3E}">
        <p14:creationId xmlns:p14="http://schemas.microsoft.com/office/powerpoint/2010/main" val="1813299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82F100-0104-6DAC-ECE8-3089CA1A405A}"/>
              </a:ext>
            </a:extLst>
          </p:cNvPr>
          <p:cNvSpPr>
            <a:spLocks noGrp="1"/>
          </p:cNvSpPr>
          <p:nvPr>
            <p:ph type="title"/>
          </p:nvPr>
        </p:nvSpPr>
        <p:spPr>
          <a:xfrm>
            <a:off x="306355" y="125800"/>
            <a:ext cx="10515600" cy="1325563"/>
          </a:xfrm>
        </p:spPr>
        <p:txBody>
          <a:bodyPr>
            <a:normAutofit/>
          </a:bodyPr>
          <a:lstStyle/>
          <a:p>
            <a:r>
              <a:rPr lang="nl-NL" sz="3200" dirty="0"/>
              <a:t>Inspiratie</a:t>
            </a:r>
            <a:endParaRPr lang="nl-BE" sz="3200" dirty="0"/>
          </a:p>
        </p:txBody>
      </p:sp>
      <p:pic>
        <p:nvPicPr>
          <p:cNvPr id="16" name="Afbeelding 15">
            <a:extLst>
              <a:ext uri="{FF2B5EF4-FFF2-40B4-BE49-F238E27FC236}">
                <a16:creationId xmlns:a16="http://schemas.microsoft.com/office/drawing/2014/main" id="{95026321-60B1-B851-104B-FE7F68450D12}"/>
              </a:ext>
            </a:extLst>
          </p:cNvPr>
          <p:cNvPicPr>
            <a:picLocks noChangeAspect="1"/>
          </p:cNvPicPr>
          <p:nvPr/>
        </p:nvPicPr>
        <p:blipFill>
          <a:blip r:embed="rId3"/>
          <a:stretch>
            <a:fillRect/>
          </a:stretch>
        </p:blipFill>
        <p:spPr>
          <a:xfrm>
            <a:off x="144051" y="3316879"/>
            <a:ext cx="7037835" cy="1687332"/>
          </a:xfrm>
          <a:prstGeom prst="rect">
            <a:avLst/>
          </a:prstGeom>
        </p:spPr>
      </p:pic>
      <p:sp>
        <p:nvSpPr>
          <p:cNvPr id="17" name="Tekstvak 16">
            <a:extLst>
              <a:ext uri="{FF2B5EF4-FFF2-40B4-BE49-F238E27FC236}">
                <a16:creationId xmlns:a16="http://schemas.microsoft.com/office/drawing/2014/main" id="{60D71F68-8F41-1752-7174-BE65BA672296}"/>
              </a:ext>
            </a:extLst>
          </p:cNvPr>
          <p:cNvSpPr txBox="1"/>
          <p:nvPr/>
        </p:nvSpPr>
        <p:spPr>
          <a:xfrm>
            <a:off x="7253855" y="3252604"/>
            <a:ext cx="4794094" cy="1815882"/>
          </a:xfrm>
          <a:prstGeom prst="rect">
            <a:avLst/>
          </a:prstGeom>
          <a:noFill/>
        </p:spPr>
        <p:txBody>
          <a:bodyPr wrap="square">
            <a:spAutoFit/>
          </a:bodyPr>
          <a:lstStyle>
            <a:defPPr>
              <a:defRPr lang="en-US"/>
            </a:defPPr>
            <a:lvl1pPr>
              <a:defRPr sz="1600" b="1">
                <a:solidFill>
                  <a:srgbClr val="003469"/>
                </a:solidFill>
              </a:defRPr>
            </a:lvl1pPr>
          </a:lstStyle>
          <a:p>
            <a:r>
              <a:rPr lang="nl-NL" b="0" dirty="0"/>
              <a:t>Studenten van verschillende opleidingen die stage lopen op dezelfde stageplaats gaan gericht in dialoog tijdens </a:t>
            </a:r>
            <a:r>
              <a:rPr lang="nl-NL" dirty="0"/>
              <a:t>overlegmomenten</a:t>
            </a:r>
            <a:r>
              <a:rPr lang="nl-NL" b="0" dirty="0"/>
              <a:t> en werken intensief </a:t>
            </a:r>
            <a:r>
              <a:rPr lang="nl-NL" dirty="0"/>
              <a:t>rond en met een patiënt</a:t>
            </a:r>
            <a:r>
              <a:rPr lang="nl-NL" b="0" dirty="0"/>
              <a:t>. Ze komen samen met de betrokkene en zijn omgeving m.b.v. de samenspraakfiche tot een aantal doelen en acties die nog niet waren opgenomen in het bestaand zorgplan.</a:t>
            </a:r>
            <a:endParaRPr lang="nl-BE" b="0" dirty="0"/>
          </a:p>
        </p:txBody>
      </p:sp>
      <p:pic>
        <p:nvPicPr>
          <p:cNvPr id="3" name="Afbeelding 2">
            <a:extLst>
              <a:ext uri="{FF2B5EF4-FFF2-40B4-BE49-F238E27FC236}">
                <a16:creationId xmlns:a16="http://schemas.microsoft.com/office/drawing/2014/main" id="{2539163C-56B7-2081-9D4F-45DCFF2A66CC}"/>
              </a:ext>
            </a:extLst>
          </p:cNvPr>
          <p:cNvPicPr>
            <a:picLocks noChangeAspect="1"/>
          </p:cNvPicPr>
          <p:nvPr/>
        </p:nvPicPr>
        <p:blipFill>
          <a:blip r:embed="rId4"/>
          <a:stretch>
            <a:fillRect/>
          </a:stretch>
        </p:blipFill>
        <p:spPr>
          <a:xfrm>
            <a:off x="5024270" y="1137041"/>
            <a:ext cx="7005637" cy="1692667"/>
          </a:xfrm>
          <a:prstGeom prst="rect">
            <a:avLst/>
          </a:prstGeom>
        </p:spPr>
      </p:pic>
      <p:sp>
        <p:nvSpPr>
          <p:cNvPr id="4" name="Tekstvak 3">
            <a:extLst>
              <a:ext uri="{FF2B5EF4-FFF2-40B4-BE49-F238E27FC236}">
                <a16:creationId xmlns:a16="http://schemas.microsoft.com/office/drawing/2014/main" id="{2C75A37B-5386-D710-7B21-C08FA67C87F1}"/>
              </a:ext>
            </a:extLst>
          </p:cNvPr>
          <p:cNvSpPr txBox="1"/>
          <p:nvPr/>
        </p:nvSpPr>
        <p:spPr>
          <a:xfrm>
            <a:off x="179351" y="1444765"/>
            <a:ext cx="4844919" cy="1077218"/>
          </a:xfrm>
          <a:prstGeom prst="rect">
            <a:avLst/>
          </a:prstGeom>
          <a:noFill/>
        </p:spPr>
        <p:txBody>
          <a:bodyPr wrap="square">
            <a:spAutoFit/>
          </a:bodyPr>
          <a:lstStyle>
            <a:defPPr>
              <a:defRPr lang="en-US"/>
            </a:defPPr>
            <a:lvl1pPr>
              <a:defRPr sz="1600" b="0">
                <a:solidFill>
                  <a:srgbClr val="003469"/>
                </a:solidFill>
              </a:defRPr>
            </a:lvl1pPr>
          </a:lstStyle>
          <a:p>
            <a:r>
              <a:rPr lang="nl-NL" dirty="0"/>
              <a:t>De student gaat een dag op stap met 8 verschillende professionals werkzaam in de eerste lijn. Studenten stellen casussen voor en delen concrete ervaringen en reflecties.</a:t>
            </a:r>
            <a:endParaRPr lang="nl-BE" dirty="0"/>
          </a:p>
        </p:txBody>
      </p:sp>
    </p:spTree>
    <p:extLst>
      <p:ext uri="{BB962C8B-B14F-4D97-AF65-F5344CB8AC3E}">
        <p14:creationId xmlns:p14="http://schemas.microsoft.com/office/powerpoint/2010/main" val="25142901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82F100-0104-6DAC-ECE8-3089CA1A405A}"/>
              </a:ext>
            </a:extLst>
          </p:cNvPr>
          <p:cNvSpPr>
            <a:spLocks noGrp="1"/>
          </p:cNvSpPr>
          <p:nvPr>
            <p:ph type="title"/>
          </p:nvPr>
        </p:nvSpPr>
        <p:spPr>
          <a:xfrm>
            <a:off x="306355" y="125800"/>
            <a:ext cx="10515600" cy="1325563"/>
          </a:xfrm>
        </p:spPr>
        <p:txBody>
          <a:bodyPr>
            <a:normAutofit/>
          </a:bodyPr>
          <a:lstStyle/>
          <a:p>
            <a:r>
              <a:rPr lang="nl-NL" sz="3200" dirty="0"/>
              <a:t>Inspiratie</a:t>
            </a:r>
            <a:endParaRPr lang="nl-BE" sz="3200" dirty="0"/>
          </a:p>
        </p:txBody>
      </p:sp>
      <p:sp>
        <p:nvSpPr>
          <p:cNvPr id="6" name="Tekstvak 5">
            <a:extLst>
              <a:ext uri="{FF2B5EF4-FFF2-40B4-BE49-F238E27FC236}">
                <a16:creationId xmlns:a16="http://schemas.microsoft.com/office/drawing/2014/main" id="{1CC1C4C0-39AC-0227-7280-F917406651BC}"/>
              </a:ext>
            </a:extLst>
          </p:cNvPr>
          <p:cNvSpPr txBox="1"/>
          <p:nvPr/>
        </p:nvSpPr>
        <p:spPr>
          <a:xfrm>
            <a:off x="2845839" y="2808421"/>
            <a:ext cx="2603240" cy="646331"/>
          </a:xfrm>
          <a:prstGeom prst="rect">
            <a:avLst/>
          </a:prstGeom>
          <a:noFill/>
        </p:spPr>
        <p:txBody>
          <a:bodyPr wrap="square">
            <a:spAutoFit/>
          </a:bodyPr>
          <a:lstStyle/>
          <a:p>
            <a:r>
              <a:rPr lang="nl-NL" dirty="0">
                <a:solidFill>
                  <a:schemeClr val="bg1"/>
                </a:solidFill>
              </a:rPr>
              <a:t>Integrale zorg – </a:t>
            </a:r>
          </a:p>
          <a:p>
            <a:r>
              <a:rPr lang="nl-NL" dirty="0">
                <a:solidFill>
                  <a:schemeClr val="bg1"/>
                </a:solidFill>
              </a:rPr>
              <a:t>Thomas More Turnhout </a:t>
            </a:r>
          </a:p>
        </p:txBody>
      </p:sp>
      <p:pic>
        <p:nvPicPr>
          <p:cNvPr id="3" name="Afbeelding 2">
            <a:extLst>
              <a:ext uri="{FF2B5EF4-FFF2-40B4-BE49-F238E27FC236}">
                <a16:creationId xmlns:a16="http://schemas.microsoft.com/office/drawing/2014/main" id="{3AE2FDEB-9549-20FB-E0CF-3AB631084D80}"/>
              </a:ext>
            </a:extLst>
          </p:cNvPr>
          <p:cNvPicPr>
            <a:picLocks noChangeAspect="1"/>
          </p:cNvPicPr>
          <p:nvPr/>
        </p:nvPicPr>
        <p:blipFill>
          <a:blip r:embed="rId3"/>
          <a:stretch>
            <a:fillRect/>
          </a:stretch>
        </p:blipFill>
        <p:spPr>
          <a:xfrm>
            <a:off x="5290457" y="744181"/>
            <a:ext cx="6690944" cy="1608639"/>
          </a:xfrm>
          <a:prstGeom prst="rect">
            <a:avLst/>
          </a:prstGeom>
        </p:spPr>
      </p:pic>
      <p:pic>
        <p:nvPicPr>
          <p:cNvPr id="4" name="Afbeelding 3">
            <a:extLst>
              <a:ext uri="{FF2B5EF4-FFF2-40B4-BE49-F238E27FC236}">
                <a16:creationId xmlns:a16="http://schemas.microsoft.com/office/drawing/2014/main" id="{ACC9DF27-71A0-B274-DE56-FF4FE24B7619}"/>
              </a:ext>
            </a:extLst>
          </p:cNvPr>
          <p:cNvPicPr>
            <a:picLocks noChangeAspect="1"/>
          </p:cNvPicPr>
          <p:nvPr/>
        </p:nvPicPr>
        <p:blipFill>
          <a:blip r:embed="rId4"/>
          <a:stretch>
            <a:fillRect/>
          </a:stretch>
        </p:blipFill>
        <p:spPr>
          <a:xfrm>
            <a:off x="256348" y="2711283"/>
            <a:ext cx="6657862" cy="1608639"/>
          </a:xfrm>
          <a:prstGeom prst="rect">
            <a:avLst/>
          </a:prstGeom>
        </p:spPr>
      </p:pic>
      <p:sp>
        <p:nvSpPr>
          <p:cNvPr id="10" name="Tekstvak 9">
            <a:extLst>
              <a:ext uri="{FF2B5EF4-FFF2-40B4-BE49-F238E27FC236}">
                <a16:creationId xmlns:a16="http://schemas.microsoft.com/office/drawing/2014/main" id="{AE02F2A9-F6D4-1C57-3E40-92BEB7904F50}"/>
              </a:ext>
            </a:extLst>
          </p:cNvPr>
          <p:cNvSpPr txBox="1"/>
          <p:nvPr/>
        </p:nvSpPr>
        <p:spPr>
          <a:xfrm>
            <a:off x="444762" y="788581"/>
            <a:ext cx="4612430" cy="1815882"/>
          </a:xfrm>
          <a:prstGeom prst="rect">
            <a:avLst/>
          </a:prstGeom>
          <a:noFill/>
        </p:spPr>
        <p:txBody>
          <a:bodyPr wrap="square">
            <a:spAutoFit/>
          </a:bodyPr>
          <a:lstStyle>
            <a:defPPr>
              <a:defRPr lang="en-US"/>
            </a:defPPr>
            <a:lvl1pPr>
              <a:defRPr sz="1600" b="0">
                <a:solidFill>
                  <a:srgbClr val="003469"/>
                </a:solidFill>
              </a:defRPr>
            </a:lvl1pPr>
          </a:lstStyle>
          <a:p>
            <a:r>
              <a:rPr lang="nl-NL" dirty="0"/>
              <a:t>Driedaags interprofessioneel project samenwerken rond zorgaspecten, ethische dilemma’s en organisatorische vraagstukken, en dit zowel op </a:t>
            </a:r>
            <a:r>
              <a:rPr lang="nl-NL" dirty="0" err="1"/>
              <a:t>patiëntenniveau</a:t>
            </a:r>
            <a:r>
              <a:rPr lang="nl-NL" dirty="0"/>
              <a:t> als op niveau van de organisatie of maatschappij. Het is een mix van </a:t>
            </a:r>
            <a:r>
              <a:rPr lang="nl-NL" b="1" dirty="0"/>
              <a:t>casuïstiek, stellingendiscussie, rollenspel, video-observaties, zelfstandig werk en (online) groepswerk</a:t>
            </a:r>
            <a:r>
              <a:rPr lang="nl-NL" dirty="0"/>
              <a:t>. </a:t>
            </a:r>
            <a:endParaRPr lang="nl-BE" dirty="0"/>
          </a:p>
        </p:txBody>
      </p:sp>
      <p:sp>
        <p:nvSpPr>
          <p:cNvPr id="11" name="Tekstvak 10">
            <a:extLst>
              <a:ext uri="{FF2B5EF4-FFF2-40B4-BE49-F238E27FC236}">
                <a16:creationId xmlns:a16="http://schemas.microsoft.com/office/drawing/2014/main" id="{2BC34FC7-4FA1-235E-25EA-AB72CFE77136}"/>
              </a:ext>
            </a:extLst>
          </p:cNvPr>
          <p:cNvSpPr txBox="1"/>
          <p:nvPr/>
        </p:nvSpPr>
        <p:spPr>
          <a:xfrm>
            <a:off x="256348" y="4323954"/>
            <a:ext cx="6907549" cy="1569660"/>
          </a:xfrm>
          <a:prstGeom prst="rect">
            <a:avLst/>
          </a:prstGeom>
          <a:noFill/>
        </p:spPr>
        <p:txBody>
          <a:bodyPr wrap="square">
            <a:spAutoFit/>
          </a:bodyPr>
          <a:lstStyle>
            <a:defPPr>
              <a:defRPr lang="en-US"/>
            </a:defPPr>
            <a:lvl1pPr>
              <a:defRPr sz="1600" b="0">
                <a:solidFill>
                  <a:srgbClr val="003469"/>
                </a:solidFill>
              </a:defRPr>
            </a:lvl1pPr>
          </a:lstStyle>
          <a:p>
            <a:r>
              <a:rPr lang="nl-NL" dirty="0"/>
              <a:t>Moduleweek waarbij interprofessionele studententeams er gewerkt wordt aan 5 bouwstenen (interprofessionele kennismaking, zorgplan, patiënt- en teamgerichtheid, ethisch handelen, communicatie). Het is een combinatie van leermomenten in team (</a:t>
            </a:r>
            <a:r>
              <a:rPr lang="nl-NL" b="1" dirty="0"/>
              <a:t>opdrachten, casussen</a:t>
            </a:r>
            <a:r>
              <a:rPr lang="nl-NL" dirty="0"/>
              <a:t>), begeleide </a:t>
            </a:r>
            <a:r>
              <a:rPr lang="nl-NL" b="1" dirty="0"/>
              <a:t>zelfstudie</a:t>
            </a:r>
            <a:r>
              <a:rPr lang="nl-NL" dirty="0"/>
              <a:t>, </a:t>
            </a:r>
            <a:r>
              <a:rPr lang="nl-NL" b="1" dirty="0"/>
              <a:t>interactieve hoor- en werkcolleges</a:t>
            </a:r>
            <a:r>
              <a:rPr lang="nl-NL" dirty="0"/>
              <a:t> en de hybride-</a:t>
            </a:r>
            <a:r>
              <a:rPr lang="nl-NL" b="1" dirty="0"/>
              <a:t>slotapotheose</a:t>
            </a:r>
            <a:r>
              <a:rPr lang="nl-NL" dirty="0"/>
              <a:t> voor alle deelnemers.</a:t>
            </a:r>
            <a:endParaRPr lang="nl-BE" dirty="0"/>
          </a:p>
        </p:txBody>
      </p:sp>
      <p:pic>
        <p:nvPicPr>
          <p:cNvPr id="12" name="Afbeelding 11">
            <a:extLst>
              <a:ext uri="{FF2B5EF4-FFF2-40B4-BE49-F238E27FC236}">
                <a16:creationId xmlns:a16="http://schemas.microsoft.com/office/drawing/2014/main" id="{B3C5D5B1-A327-266E-A310-22B331DD31C2}"/>
              </a:ext>
            </a:extLst>
          </p:cNvPr>
          <p:cNvPicPr>
            <a:picLocks noChangeAspect="1"/>
          </p:cNvPicPr>
          <p:nvPr/>
        </p:nvPicPr>
        <p:blipFill>
          <a:blip r:embed="rId5"/>
          <a:stretch>
            <a:fillRect/>
          </a:stretch>
        </p:blipFill>
        <p:spPr>
          <a:xfrm>
            <a:off x="7213904" y="2490042"/>
            <a:ext cx="4846591" cy="3123652"/>
          </a:xfrm>
          <a:prstGeom prst="rect">
            <a:avLst/>
          </a:prstGeom>
        </p:spPr>
      </p:pic>
    </p:spTree>
    <p:extLst>
      <p:ext uri="{BB962C8B-B14F-4D97-AF65-F5344CB8AC3E}">
        <p14:creationId xmlns:p14="http://schemas.microsoft.com/office/powerpoint/2010/main" val="720063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5E80F18-ECF1-7A67-1957-178FEE3A6646}"/>
              </a:ext>
            </a:extLst>
          </p:cNvPr>
          <p:cNvSpPr>
            <a:spLocks noGrp="1"/>
          </p:cNvSpPr>
          <p:nvPr>
            <p:ph type="title"/>
          </p:nvPr>
        </p:nvSpPr>
        <p:spPr>
          <a:xfrm>
            <a:off x="251927" y="228005"/>
            <a:ext cx="11793893" cy="749153"/>
          </a:xfrm>
        </p:spPr>
        <p:txBody>
          <a:bodyPr>
            <a:normAutofit/>
          </a:bodyPr>
          <a:lstStyle/>
          <a:p>
            <a:r>
              <a:rPr lang="nl-NL" sz="3200" dirty="0"/>
              <a:t>Waarom zijn krachtige leeromgevingen in de eerste lijn nodig?</a:t>
            </a:r>
            <a:endParaRPr lang="nl-BE" sz="3200" dirty="0"/>
          </a:p>
        </p:txBody>
      </p:sp>
      <p:pic>
        <p:nvPicPr>
          <p:cNvPr id="17" name="Afbeelding 16">
            <a:extLst>
              <a:ext uri="{FF2B5EF4-FFF2-40B4-BE49-F238E27FC236}">
                <a16:creationId xmlns:a16="http://schemas.microsoft.com/office/drawing/2014/main" id="{509BFDFD-82D4-A92E-7B38-73D6AC7BB0EF}"/>
              </a:ext>
            </a:extLst>
          </p:cNvPr>
          <p:cNvPicPr>
            <a:picLocks noChangeAspect="1"/>
          </p:cNvPicPr>
          <p:nvPr/>
        </p:nvPicPr>
        <p:blipFill>
          <a:blip r:embed="rId3">
            <a:alphaModFix amt="36000"/>
          </a:blip>
          <a:stretch>
            <a:fillRect/>
          </a:stretch>
        </p:blipFill>
        <p:spPr>
          <a:xfrm>
            <a:off x="-4309" y="1597949"/>
            <a:ext cx="12192000" cy="5262464"/>
          </a:xfrm>
          <a:prstGeom prst="rect">
            <a:avLst/>
          </a:prstGeom>
        </p:spPr>
      </p:pic>
      <p:sp>
        <p:nvSpPr>
          <p:cNvPr id="19" name="Tekstvak 18">
            <a:extLst>
              <a:ext uri="{FF2B5EF4-FFF2-40B4-BE49-F238E27FC236}">
                <a16:creationId xmlns:a16="http://schemas.microsoft.com/office/drawing/2014/main" id="{6693E4E3-EB85-9E49-0EA0-42A90180B778}"/>
              </a:ext>
            </a:extLst>
          </p:cNvPr>
          <p:cNvSpPr txBox="1"/>
          <p:nvPr/>
        </p:nvSpPr>
        <p:spPr>
          <a:xfrm>
            <a:off x="3293707" y="6597973"/>
            <a:ext cx="8752114" cy="281231"/>
          </a:xfrm>
          <a:prstGeom prst="rect">
            <a:avLst/>
          </a:prstGeom>
          <a:noFill/>
        </p:spPr>
        <p:txBody>
          <a:bodyPr wrap="square">
            <a:spAutoFit/>
          </a:bodyPr>
          <a:lstStyle/>
          <a:p>
            <a:pPr lvl="0">
              <a:lnSpc>
                <a:spcPct val="107000"/>
              </a:lnSpc>
              <a:spcAft>
                <a:spcPts val="800"/>
              </a:spcAft>
            </a:pPr>
            <a:r>
              <a:rPr lang="nl-BE" sz="1200" dirty="0">
                <a:effectLst/>
                <a:latin typeface="Calibri" panose="020F0502020204030204" pitchFamily="34" charset="0"/>
                <a:ea typeface="Calibri" panose="020F0502020204030204" pitchFamily="34" charset="0"/>
                <a:cs typeface="Arial" panose="020B0604020202020204" pitchFamily="34" charset="0"/>
              </a:rPr>
              <a:t>*</a:t>
            </a:r>
            <a:r>
              <a:rPr lang="da-DK" sz="1200" dirty="0">
                <a:effectLst/>
                <a:latin typeface="Calibri" panose="020F0502020204030204" pitchFamily="34" charset="0"/>
                <a:ea typeface="Calibri" panose="020F0502020204030204" pitchFamily="34" charset="0"/>
                <a:cs typeface="Arial" panose="020B0604020202020204" pitchFamily="34" charset="0"/>
              </a:rPr>
              <a:t>Barnett et al., 2012; </a:t>
            </a:r>
            <a:r>
              <a:rPr lang="nl-BE" sz="1200" dirty="0"/>
              <a:t>Boeykens, D., 2022</a:t>
            </a:r>
            <a:r>
              <a:rPr lang="da-DK" sz="1200" dirty="0">
                <a:effectLst/>
                <a:latin typeface="Calibri" panose="020F0502020204030204" pitchFamily="34" charset="0"/>
                <a:ea typeface="Calibri" panose="020F0502020204030204" pitchFamily="34" charset="0"/>
                <a:cs typeface="Arial" panose="020B0604020202020204" pitchFamily="34" charset="0"/>
              </a:rPr>
              <a:t> Kuluski et al., 2017;</a:t>
            </a:r>
            <a:r>
              <a:rPr lang="nl-BE" sz="1200" dirty="0">
                <a:latin typeface="Calibri" panose="020F0502020204030204" pitchFamily="34" charset="0"/>
                <a:ea typeface="Calibri" panose="020F0502020204030204" pitchFamily="34" charset="0"/>
                <a:cs typeface="Arial" panose="020B0604020202020204" pitchFamily="34" charset="0"/>
              </a:rPr>
              <a:t> </a:t>
            </a:r>
            <a:r>
              <a:rPr lang="nl-BE" sz="1200" dirty="0">
                <a:latin typeface="Calibri" panose="020F0502020204030204" pitchFamily="34" charset="0"/>
                <a:ea typeface="Calibri" panose="020F0502020204030204" pitchFamily="34" charset="0"/>
                <a:cs typeface="Arial" panose="020B0604020202020204" pitchFamily="34" charset="0"/>
                <a:hlinkClick r:id="rId4"/>
              </a:rPr>
              <a:t>Behoefteonderzoek AVDEL</a:t>
            </a:r>
            <a:r>
              <a:rPr lang="nl-BE" sz="1200" dirty="0">
                <a:effectLst/>
                <a:latin typeface="Calibri" panose="020F0502020204030204" pitchFamily="34" charset="0"/>
                <a:ea typeface="Calibri" panose="020F0502020204030204" pitchFamily="34" charset="0"/>
                <a:cs typeface="Arial" panose="020B0604020202020204" pitchFamily="34" charset="0"/>
              </a:rPr>
              <a:t>; Verté, 2017; </a:t>
            </a:r>
            <a:r>
              <a:rPr lang="da-DK" sz="1200" dirty="0">
                <a:effectLst/>
                <a:latin typeface="Calibri" panose="020F0502020204030204" pitchFamily="34" charset="0"/>
                <a:ea typeface="Calibri" panose="020F0502020204030204" pitchFamily="34" charset="0"/>
                <a:cs typeface="Arial" panose="020B0604020202020204" pitchFamily="34" charset="0"/>
              </a:rPr>
              <a:t>Wagner et al., 2018; WHO, 2015</a:t>
            </a:r>
            <a:endParaRPr lang="nl-BE"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3" name="Ster: 32 punten 22">
            <a:extLst>
              <a:ext uri="{FF2B5EF4-FFF2-40B4-BE49-F238E27FC236}">
                <a16:creationId xmlns:a16="http://schemas.microsoft.com/office/drawing/2014/main" id="{B1382772-4B98-06CC-0A9E-064C6F445344}"/>
              </a:ext>
            </a:extLst>
          </p:cNvPr>
          <p:cNvSpPr/>
          <p:nvPr/>
        </p:nvSpPr>
        <p:spPr>
          <a:xfrm>
            <a:off x="5597772" y="1569675"/>
            <a:ext cx="3543696" cy="1325563"/>
          </a:xfrm>
          <a:prstGeom prst="star3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solidFill>
                  <a:schemeClr val="tx1"/>
                </a:solidFill>
              </a:rPr>
              <a:t>Krachtige leeromgevingen</a:t>
            </a:r>
          </a:p>
        </p:txBody>
      </p:sp>
      <p:sp>
        <p:nvSpPr>
          <p:cNvPr id="25" name="Bliksemflits 24">
            <a:extLst>
              <a:ext uri="{FF2B5EF4-FFF2-40B4-BE49-F238E27FC236}">
                <a16:creationId xmlns:a16="http://schemas.microsoft.com/office/drawing/2014/main" id="{BB06F714-C12F-5E5F-B142-17BDC5FE7D9E}"/>
              </a:ext>
            </a:extLst>
          </p:cNvPr>
          <p:cNvSpPr/>
          <p:nvPr/>
        </p:nvSpPr>
        <p:spPr>
          <a:xfrm rot="9713935" flipV="1">
            <a:off x="6086659" y="2959163"/>
            <a:ext cx="1242374" cy="939673"/>
          </a:xfrm>
          <a:prstGeom prst="lightningBol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7" name="Tekstvak 26">
            <a:extLst>
              <a:ext uri="{FF2B5EF4-FFF2-40B4-BE49-F238E27FC236}">
                <a16:creationId xmlns:a16="http://schemas.microsoft.com/office/drawing/2014/main" id="{D6841121-F1E5-E993-F2D6-1660931242A8}"/>
              </a:ext>
            </a:extLst>
          </p:cNvPr>
          <p:cNvSpPr txBox="1"/>
          <p:nvPr/>
        </p:nvSpPr>
        <p:spPr>
          <a:xfrm>
            <a:off x="838200" y="3749635"/>
            <a:ext cx="2199443" cy="1323439"/>
          </a:xfrm>
          <a:prstGeom prst="rect">
            <a:avLst/>
          </a:prstGeom>
          <a:noFill/>
        </p:spPr>
        <p:txBody>
          <a:bodyPr wrap="square">
            <a:spAutoFit/>
          </a:bodyPr>
          <a:lstStyle/>
          <a:p>
            <a:pPr algn="ctr"/>
            <a:r>
              <a:rPr lang="nl-NL" sz="2000" b="1" dirty="0"/>
              <a:t>ACUTE ZORGMODEL</a:t>
            </a:r>
          </a:p>
          <a:p>
            <a:pPr marL="285750" indent="-285750">
              <a:buFont typeface="Wingdings" panose="05000000000000000000" pitchFamily="2" charset="2"/>
              <a:buChar char="Ø"/>
            </a:pPr>
            <a:r>
              <a:rPr lang="nl-NL" sz="2000" dirty="0"/>
              <a:t>focus op pathologie</a:t>
            </a:r>
          </a:p>
        </p:txBody>
      </p:sp>
      <p:sp>
        <p:nvSpPr>
          <p:cNvPr id="30" name="Tekstvak 29">
            <a:extLst>
              <a:ext uri="{FF2B5EF4-FFF2-40B4-BE49-F238E27FC236}">
                <a16:creationId xmlns:a16="http://schemas.microsoft.com/office/drawing/2014/main" id="{C936A969-4A17-15E3-D60E-685851268339}"/>
              </a:ext>
            </a:extLst>
          </p:cNvPr>
          <p:cNvSpPr txBox="1"/>
          <p:nvPr/>
        </p:nvSpPr>
        <p:spPr>
          <a:xfrm>
            <a:off x="9141468" y="1347761"/>
            <a:ext cx="2801716" cy="2554545"/>
          </a:xfrm>
          <a:prstGeom prst="rect">
            <a:avLst/>
          </a:prstGeom>
          <a:noFill/>
        </p:spPr>
        <p:txBody>
          <a:bodyPr wrap="square">
            <a:spAutoFit/>
          </a:bodyPr>
          <a:lstStyle/>
          <a:p>
            <a:pPr algn="ctr"/>
            <a:r>
              <a:rPr lang="en-US" sz="2000" b="1" dirty="0">
                <a:solidFill>
                  <a:schemeClr val="tx1"/>
                </a:solidFill>
              </a:rPr>
              <a:t>CHRONISCHE ZORGMODEL</a:t>
            </a:r>
          </a:p>
          <a:p>
            <a:pPr marL="285750" indent="-285750">
              <a:buFont typeface="Wingdings" panose="05000000000000000000" pitchFamily="2" charset="2"/>
              <a:buChar char="Ø"/>
            </a:pPr>
            <a:r>
              <a:rPr lang="en-US" sz="2000" dirty="0" err="1"/>
              <a:t>hoog</a:t>
            </a:r>
            <a:r>
              <a:rPr lang="en-US" sz="2000" dirty="0"/>
              <a:t> </a:t>
            </a:r>
            <a:r>
              <a:rPr lang="en-US" sz="2000" dirty="0" err="1"/>
              <a:t>kwalitatief</a:t>
            </a:r>
            <a:endParaRPr lang="en-US" sz="2000" dirty="0"/>
          </a:p>
          <a:p>
            <a:pPr marL="285750" indent="-285750">
              <a:buFont typeface="Wingdings" panose="05000000000000000000" pitchFamily="2" charset="2"/>
              <a:buChar char="Ø"/>
            </a:pPr>
            <a:r>
              <a:rPr lang="en-US" sz="2000" dirty="0"/>
              <a:t>p</a:t>
            </a:r>
            <a:r>
              <a:rPr lang="en-US" sz="2000" dirty="0">
                <a:solidFill>
                  <a:schemeClr val="tx1"/>
                </a:solidFill>
              </a:rPr>
              <a:t>ro-</a:t>
            </a:r>
            <a:r>
              <a:rPr lang="en-US" sz="2000" dirty="0" err="1">
                <a:solidFill>
                  <a:schemeClr val="tx1"/>
                </a:solidFill>
              </a:rPr>
              <a:t>actief</a:t>
            </a:r>
            <a:endParaRPr lang="en-US" sz="2000" dirty="0">
              <a:solidFill>
                <a:schemeClr val="tx1"/>
              </a:solidFill>
            </a:endParaRPr>
          </a:p>
          <a:p>
            <a:pPr marL="285750" indent="-285750">
              <a:buFont typeface="Wingdings" panose="05000000000000000000" pitchFamily="2" charset="2"/>
              <a:buChar char="Ø"/>
            </a:pPr>
            <a:r>
              <a:rPr lang="en-US" sz="2000" dirty="0" err="1"/>
              <a:t>p</a:t>
            </a:r>
            <a:r>
              <a:rPr lang="en-US" sz="2000" dirty="0" err="1">
                <a:solidFill>
                  <a:schemeClr val="tx1"/>
                </a:solidFill>
              </a:rPr>
              <a:t>ersoonsgericht</a:t>
            </a:r>
            <a:endParaRPr lang="en-US" sz="2000" dirty="0">
              <a:solidFill>
                <a:schemeClr val="tx1"/>
              </a:solidFill>
            </a:endParaRPr>
          </a:p>
          <a:p>
            <a:pPr marL="285750" indent="-285750">
              <a:buFont typeface="Wingdings" panose="05000000000000000000" pitchFamily="2" charset="2"/>
              <a:buChar char="Ø"/>
            </a:pPr>
            <a:r>
              <a:rPr lang="en-US" sz="2000" dirty="0" err="1"/>
              <a:t>gemeenschapsgericht</a:t>
            </a:r>
            <a:endParaRPr lang="en-US" sz="2000" dirty="0">
              <a:solidFill>
                <a:schemeClr val="tx1"/>
              </a:solidFill>
            </a:endParaRPr>
          </a:p>
          <a:p>
            <a:pPr marL="285750" indent="-285750">
              <a:buFont typeface="Wingdings" panose="05000000000000000000" pitchFamily="2" charset="2"/>
              <a:buChar char="Ø"/>
            </a:pPr>
            <a:r>
              <a:rPr lang="en-US" sz="2000" dirty="0" err="1">
                <a:solidFill>
                  <a:schemeClr val="tx1"/>
                </a:solidFill>
              </a:rPr>
              <a:t>geïntegreerd</a:t>
            </a:r>
            <a:endParaRPr lang="en-US" sz="2000" dirty="0">
              <a:solidFill>
                <a:schemeClr val="tx1"/>
              </a:solidFill>
            </a:endParaRPr>
          </a:p>
          <a:p>
            <a:pPr marL="285750" indent="-285750">
              <a:buFont typeface="Wingdings" panose="05000000000000000000" pitchFamily="2" charset="2"/>
              <a:buChar char="Ø"/>
            </a:pPr>
            <a:r>
              <a:rPr lang="en-US" sz="2000" dirty="0" err="1">
                <a:solidFill>
                  <a:schemeClr val="tx1"/>
                </a:solidFill>
              </a:rPr>
              <a:t>interprofessioneel</a:t>
            </a:r>
            <a:endParaRPr lang="en-US" sz="2000" b="1" dirty="0">
              <a:solidFill>
                <a:schemeClr val="tx1"/>
              </a:solidFill>
            </a:endParaRPr>
          </a:p>
        </p:txBody>
      </p:sp>
      <p:pic>
        <p:nvPicPr>
          <p:cNvPr id="33" name="Afbeelding 32">
            <a:extLst>
              <a:ext uri="{FF2B5EF4-FFF2-40B4-BE49-F238E27FC236}">
                <a16:creationId xmlns:a16="http://schemas.microsoft.com/office/drawing/2014/main" id="{1AF84ED4-EDB8-32D4-EF11-A058FAC44DAB}"/>
              </a:ext>
            </a:extLst>
          </p:cNvPr>
          <p:cNvPicPr>
            <a:picLocks noChangeAspect="1"/>
          </p:cNvPicPr>
          <p:nvPr/>
        </p:nvPicPr>
        <p:blipFill rotWithShape="1">
          <a:blip r:embed="rId5">
            <a:alphaModFix/>
          </a:blip>
          <a:srcRect b="94144"/>
          <a:stretch/>
        </p:blipFill>
        <p:spPr>
          <a:xfrm>
            <a:off x="4309" y="-13832"/>
            <a:ext cx="12192000" cy="1608072"/>
          </a:xfrm>
          <a:prstGeom prst="rect">
            <a:avLst/>
          </a:prstGeom>
        </p:spPr>
      </p:pic>
      <p:sp>
        <p:nvSpPr>
          <p:cNvPr id="3" name="Tekstvak 2">
            <a:extLst>
              <a:ext uri="{FF2B5EF4-FFF2-40B4-BE49-F238E27FC236}">
                <a16:creationId xmlns:a16="http://schemas.microsoft.com/office/drawing/2014/main" id="{C79E624E-3821-4959-9DB3-71D359992118}"/>
              </a:ext>
            </a:extLst>
          </p:cNvPr>
          <p:cNvSpPr txBox="1"/>
          <p:nvPr/>
        </p:nvSpPr>
        <p:spPr>
          <a:xfrm>
            <a:off x="6240182" y="5424627"/>
            <a:ext cx="5404422" cy="400110"/>
          </a:xfrm>
          <a:prstGeom prst="rect">
            <a:avLst/>
          </a:prstGeom>
          <a:noFill/>
        </p:spPr>
        <p:txBody>
          <a:bodyPr wrap="square">
            <a:spAutoFit/>
          </a:bodyPr>
          <a:lstStyle/>
          <a:p>
            <a:pPr marL="285750" indent="-285750">
              <a:buFont typeface="Wingdings" panose="05000000000000000000" pitchFamily="2" charset="2"/>
              <a:buChar char="Ø"/>
            </a:pPr>
            <a:r>
              <a:rPr lang="nl-NL" sz="2000" dirty="0"/>
              <a:t>Behoeftenonderzoek en onderwijsscan (AVDEL)</a:t>
            </a:r>
          </a:p>
        </p:txBody>
      </p:sp>
      <p:sp>
        <p:nvSpPr>
          <p:cNvPr id="4" name="Tekstvak 3">
            <a:extLst>
              <a:ext uri="{FF2B5EF4-FFF2-40B4-BE49-F238E27FC236}">
                <a16:creationId xmlns:a16="http://schemas.microsoft.com/office/drawing/2014/main" id="{7DD4804F-77F9-7843-7C09-8D4CAE0D1B93}"/>
              </a:ext>
            </a:extLst>
          </p:cNvPr>
          <p:cNvSpPr txBox="1"/>
          <p:nvPr/>
        </p:nvSpPr>
        <p:spPr>
          <a:xfrm>
            <a:off x="3367756" y="6414668"/>
            <a:ext cx="6120882" cy="276999"/>
          </a:xfrm>
          <a:prstGeom prst="rect">
            <a:avLst/>
          </a:prstGeom>
          <a:noFill/>
        </p:spPr>
        <p:txBody>
          <a:bodyPr wrap="square">
            <a:spAutoFit/>
          </a:bodyPr>
          <a:lstStyle/>
          <a:p>
            <a:pPr marL="0" indent="0">
              <a:buFont typeface="Arial" panose="020B0604020202020204" pitchFamily="34" charset="0"/>
              <a:buNone/>
            </a:pPr>
            <a:r>
              <a:rPr lang="nl-NL" sz="1200" dirty="0"/>
              <a:t>Afbeelding: Maarten van den Heuvel, </a:t>
            </a:r>
            <a:r>
              <a:rPr lang="nl-NL" sz="1200" dirty="0" err="1"/>
              <a:t>Unsplash</a:t>
            </a:r>
            <a:endParaRPr lang="nl-NL" sz="1200" dirty="0"/>
          </a:p>
        </p:txBody>
      </p:sp>
    </p:spTree>
    <p:extLst>
      <p:ext uri="{BB962C8B-B14F-4D97-AF65-F5344CB8AC3E}">
        <p14:creationId xmlns:p14="http://schemas.microsoft.com/office/powerpoint/2010/main" val="1832886170"/>
      </p:ext>
    </p:extLst>
  </p:cSld>
  <p:clrMapOvr>
    <a:masterClrMapping/>
  </p:clrMapOvr>
  <mc:AlternateContent xmlns:mc="http://schemas.openxmlformats.org/markup-compatibility/2006" xmlns:p14="http://schemas.microsoft.com/office/powerpoint/2010/main">
    <mc:Choice Requires="p14">
      <p:transition spd="slow" p14:dur="2000" advTm="74974"/>
    </mc:Choice>
    <mc:Fallback xmlns="">
      <p:transition spd="slow" advTm="74974"/>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82F100-0104-6DAC-ECE8-3089CA1A405A}"/>
              </a:ext>
            </a:extLst>
          </p:cNvPr>
          <p:cNvSpPr>
            <a:spLocks noGrp="1"/>
          </p:cNvSpPr>
          <p:nvPr>
            <p:ph type="title"/>
          </p:nvPr>
        </p:nvSpPr>
        <p:spPr>
          <a:xfrm>
            <a:off x="306355" y="125800"/>
            <a:ext cx="10515600" cy="1325563"/>
          </a:xfrm>
        </p:spPr>
        <p:txBody>
          <a:bodyPr>
            <a:normAutofit/>
          </a:bodyPr>
          <a:lstStyle/>
          <a:p>
            <a:r>
              <a:rPr lang="nl-NL" sz="3200" dirty="0"/>
              <a:t>Inspiratie</a:t>
            </a:r>
            <a:endParaRPr lang="nl-BE" sz="3200" dirty="0"/>
          </a:p>
        </p:txBody>
      </p:sp>
      <p:sp>
        <p:nvSpPr>
          <p:cNvPr id="6" name="Tekstvak 5">
            <a:extLst>
              <a:ext uri="{FF2B5EF4-FFF2-40B4-BE49-F238E27FC236}">
                <a16:creationId xmlns:a16="http://schemas.microsoft.com/office/drawing/2014/main" id="{1CC1C4C0-39AC-0227-7280-F917406651BC}"/>
              </a:ext>
            </a:extLst>
          </p:cNvPr>
          <p:cNvSpPr txBox="1"/>
          <p:nvPr/>
        </p:nvSpPr>
        <p:spPr>
          <a:xfrm>
            <a:off x="2845839" y="3094561"/>
            <a:ext cx="2603240" cy="646331"/>
          </a:xfrm>
          <a:prstGeom prst="rect">
            <a:avLst/>
          </a:prstGeom>
          <a:noFill/>
        </p:spPr>
        <p:txBody>
          <a:bodyPr wrap="square">
            <a:spAutoFit/>
          </a:bodyPr>
          <a:lstStyle/>
          <a:p>
            <a:r>
              <a:rPr lang="nl-NL" dirty="0">
                <a:solidFill>
                  <a:schemeClr val="bg1"/>
                </a:solidFill>
              </a:rPr>
              <a:t>Integrale zorg – </a:t>
            </a:r>
          </a:p>
          <a:p>
            <a:r>
              <a:rPr lang="nl-NL" dirty="0">
                <a:solidFill>
                  <a:schemeClr val="bg1"/>
                </a:solidFill>
              </a:rPr>
              <a:t>Thomas More Turnhout </a:t>
            </a:r>
          </a:p>
        </p:txBody>
      </p:sp>
      <p:pic>
        <p:nvPicPr>
          <p:cNvPr id="9" name="Afbeelding 8">
            <a:extLst>
              <a:ext uri="{FF2B5EF4-FFF2-40B4-BE49-F238E27FC236}">
                <a16:creationId xmlns:a16="http://schemas.microsoft.com/office/drawing/2014/main" id="{FCD0B631-A2C0-DDFE-3262-0BF136D2DC03}"/>
              </a:ext>
            </a:extLst>
          </p:cNvPr>
          <p:cNvPicPr>
            <a:picLocks noChangeAspect="1"/>
          </p:cNvPicPr>
          <p:nvPr/>
        </p:nvPicPr>
        <p:blipFill>
          <a:blip r:embed="rId3"/>
          <a:stretch>
            <a:fillRect/>
          </a:stretch>
        </p:blipFill>
        <p:spPr>
          <a:xfrm>
            <a:off x="149288" y="2511082"/>
            <a:ext cx="6646309" cy="1581078"/>
          </a:xfrm>
          <a:prstGeom prst="rect">
            <a:avLst/>
          </a:prstGeom>
        </p:spPr>
      </p:pic>
      <p:sp>
        <p:nvSpPr>
          <p:cNvPr id="13" name="Tekstvak 12">
            <a:extLst>
              <a:ext uri="{FF2B5EF4-FFF2-40B4-BE49-F238E27FC236}">
                <a16:creationId xmlns:a16="http://schemas.microsoft.com/office/drawing/2014/main" id="{E312C16A-9730-3B48-8623-96DC6AC0B0D3}"/>
              </a:ext>
            </a:extLst>
          </p:cNvPr>
          <p:cNvSpPr txBox="1"/>
          <p:nvPr/>
        </p:nvSpPr>
        <p:spPr>
          <a:xfrm>
            <a:off x="6923701" y="2763012"/>
            <a:ext cx="4844919" cy="1077218"/>
          </a:xfrm>
          <a:prstGeom prst="rect">
            <a:avLst/>
          </a:prstGeom>
          <a:noFill/>
        </p:spPr>
        <p:txBody>
          <a:bodyPr wrap="square">
            <a:spAutoFit/>
          </a:bodyPr>
          <a:lstStyle>
            <a:defPPr>
              <a:defRPr lang="en-US"/>
            </a:defPPr>
            <a:lvl1pPr>
              <a:defRPr sz="1600" b="0">
                <a:solidFill>
                  <a:srgbClr val="003469"/>
                </a:solidFill>
              </a:defRPr>
            </a:lvl1pPr>
          </a:lstStyle>
          <a:p>
            <a:r>
              <a:rPr lang="nl-NL" dirty="0"/>
              <a:t>Studenten, docenten, professionals, en inwoners van Vlaamse gemeenten en steden gaan aan de slag op zoek naar oplossingen voor zorgvragen van inwoners in hun eigen thuisomgeving.</a:t>
            </a:r>
            <a:endParaRPr lang="nl-BE" dirty="0"/>
          </a:p>
        </p:txBody>
      </p:sp>
      <p:pic>
        <p:nvPicPr>
          <p:cNvPr id="14" name="Afbeelding 13">
            <a:extLst>
              <a:ext uri="{FF2B5EF4-FFF2-40B4-BE49-F238E27FC236}">
                <a16:creationId xmlns:a16="http://schemas.microsoft.com/office/drawing/2014/main" id="{FCAB7D6A-C0C0-BD1C-344A-B5CB3399C8FE}"/>
              </a:ext>
            </a:extLst>
          </p:cNvPr>
          <p:cNvPicPr>
            <a:picLocks noChangeAspect="1"/>
          </p:cNvPicPr>
          <p:nvPr/>
        </p:nvPicPr>
        <p:blipFill>
          <a:blip r:embed="rId4"/>
          <a:stretch>
            <a:fillRect/>
          </a:stretch>
        </p:blipFill>
        <p:spPr>
          <a:xfrm>
            <a:off x="5660780" y="4383899"/>
            <a:ext cx="6276062" cy="1496899"/>
          </a:xfrm>
          <a:prstGeom prst="rect">
            <a:avLst/>
          </a:prstGeom>
        </p:spPr>
      </p:pic>
      <p:sp>
        <p:nvSpPr>
          <p:cNvPr id="15" name="Tekstvak 14">
            <a:extLst>
              <a:ext uri="{FF2B5EF4-FFF2-40B4-BE49-F238E27FC236}">
                <a16:creationId xmlns:a16="http://schemas.microsoft.com/office/drawing/2014/main" id="{A29FDC87-592B-BA41-0920-9B8E373748F3}"/>
              </a:ext>
            </a:extLst>
          </p:cNvPr>
          <p:cNvSpPr txBox="1"/>
          <p:nvPr/>
        </p:nvSpPr>
        <p:spPr>
          <a:xfrm>
            <a:off x="454212" y="4470628"/>
            <a:ext cx="5204927" cy="1323439"/>
          </a:xfrm>
          <a:prstGeom prst="rect">
            <a:avLst/>
          </a:prstGeom>
          <a:noFill/>
        </p:spPr>
        <p:txBody>
          <a:bodyPr wrap="square">
            <a:spAutoFit/>
          </a:bodyPr>
          <a:lstStyle>
            <a:defPPr>
              <a:defRPr lang="en-US"/>
            </a:defPPr>
            <a:lvl1pPr>
              <a:defRPr sz="1600" b="0">
                <a:solidFill>
                  <a:srgbClr val="003469"/>
                </a:solidFill>
              </a:defRPr>
            </a:lvl1pPr>
          </a:lstStyle>
          <a:p>
            <a:r>
              <a:rPr lang="nl-NL" dirty="0"/>
              <a:t>Studenten uit verschillende opleidingen </a:t>
            </a:r>
            <a:r>
              <a:rPr lang="nl-NL" b="1" dirty="0"/>
              <a:t>ondersteunen</a:t>
            </a:r>
            <a:r>
              <a:rPr lang="nl-NL" dirty="0"/>
              <a:t> een persoon met zorg- en ondersteuningsnood en zijn omgeving.</a:t>
            </a:r>
          </a:p>
          <a:p>
            <a:r>
              <a:rPr lang="nl-NL" dirty="0"/>
              <a:t>Ze brengen noden en doelen in kaart en gaan op zoek naar antwoorden vanuit hun eigen vakgebied, in samenwerking met het informele en professionele netwerk.</a:t>
            </a:r>
            <a:endParaRPr lang="nl-BE" dirty="0"/>
          </a:p>
        </p:txBody>
      </p:sp>
      <p:pic>
        <p:nvPicPr>
          <p:cNvPr id="3" name="Afbeelding 2">
            <a:extLst>
              <a:ext uri="{FF2B5EF4-FFF2-40B4-BE49-F238E27FC236}">
                <a16:creationId xmlns:a16="http://schemas.microsoft.com/office/drawing/2014/main" id="{77247926-1EE7-18A6-46C7-9A400D09AB3B}"/>
              </a:ext>
            </a:extLst>
          </p:cNvPr>
          <p:cNvPicPr>
            <a:picLocks noChangeAspect="1"/>
          </p:cNvPicPr>
          <p:nvPr/>
        </p:nvPicPr>
        <p:blipFill>
          <a:blip r:embed="rId5"/>
          <a:stretch>
            <a:fillRect/>
          </a:stretch>
        </p:blipFill>
        <p:spPr>
          <a:xfrm>
            <a:off x="182367" y="694867"/>
            <a:ext cx="11827265" cy="1688738"/>
          </a:xfrm>
          <a:prstGeom prst="rect">
            <a:avLst/>
          </a:prstGeom>
        </p:spPr>
      </p:pic>
    </p:spTree>
    <p:extLst>
      <p:ext uri="{BB962C8B-B14F-4D97-AF65-F5344CB8AC3E}">
        <p14:creationId xmlns:p14="http://schemas.microsoft.com/office/powerpoint/2010/main" val="3969208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3F4D9DD-9A66-13D6-D8CF-F0567B5CF51C}"/>
              </a:ext>
            </a:extLst>
          </p:cNvPr>
          <p:cNvSpPr>
            <a:spLocks noGrp="1"/>
          </p:cNvSpPr>
          <p:nvPr>
            <p:ph idx="1"/>
          </p:nvPr>
        </p:nvSpPr>
        <p:spPr>
          <a:xfrm>
            <a:off x="724677" y="1340433"/>
            <a:ext cx="10515600" cy="4351338"/>
          </a:xfrm>
        </p:spPr>
        <p:txBody>
          <a:bodyPr>
            <a:normAutofit/>
          </a:bodyPr>
          <a:lstStyle/>
          <a:p>
            <a:r>
              <a:rPr lang="nl-NL" sz="2800" dirty="0" err="1">
                <a:latin typeface="+mn-lt"/>
              </a:rPr>
              <a:t>One</a:t>
            </a:r>
            <a:r>
              <a:rPr lang="nl-NL" sz="2800" dirty="0">
                <a:latin typeface="+mn-lt"/>
              </a:rPr>
              <a:t> shot </a:t>
            </a:r>
            <a:r>
              <a:rPr lang="nl-NL" sz="2800" dirty="0">
                <a:latin typeface="+mn-lt"/>
                <a:sym typeface="Wingdings" panose="05000000000000000000" pitchFamily="2" charset="2"/>
              </a:rPr>
              <a:t> leertraject</a:t>
            </a:r>
            <a:endParaRPr lang="nl-NL" sz="2800" dirty="0">
              <a:latin typeface="+mn-lt"/>
            </a:endParaRPr>
          </a:p>
          <a:p>
            <a:r>
              <a:rPr lang="nl-NL" sz="2800" dirty="0">
                <a:latin typeface="+mn-lt"/>
              </a:rPr>
              <a:t>On campus activiteiten </a:t>
            </a:r>
            <a:r>
              <a:rPr lang="nl-NL" sz="2800" dirty="0">
                <a:latin typeface="+mn-lt"/>
                <a:sym typeface="Wingdings" panose="05000000000000000000" pitchFamily="2" charset="2"/>
              </a:rPr>
              <a:t> in de gemeenschap</a:t>
            </a:r>
          </a:p>
          <a:p>
            <a:r>
              <a:rPr lang="nl-NL" sz="2800" dirty="0">
                <a:latin typeface="+mn-lt"/>
                <a:sym typeface="Wingdings" panose="05000000000000000000" pitchFamily="2" charset="2"/>
              </a:rPr>
              <a:t>Eén discipline  meer disciplines</a:t>
            </a:r>
          </a:p>
          <a:p>
            <a:r>
              <a:rPr lang="nl-NL" sz="2800" dirty="0">
                <a:latin typeface="+mn-lt"/>
                <a:sym typeface="Wingdings" panose="05000000000000000000" pitchFamily="2" charset="2"/>
              </a:rPr>
              <a:t>Casussen uit het echte leven  patiënten in hun thuis situatie</a:t>
            </a:r>
          </a:p>
          <a:p>
            <a:r>
              <a:rPr lang="nl-NL" sz="2800" dirty="0">
                <a:latin typeface="+mn-lt"/>
                <a:sym typeface="Wingdings" panose="05000000000000000000" pitchFamily="2" charset="2"/>
              </a:rPr>
              <a:t>Eén probleem  holistische benadering</a:t>
            </a:r>
            <a:endParaRPr lang="nl-BE" sz="2800" dirty="0">
              <a:latin typeface="+mn-lt"/>
            </a:endParaRPr>
          </a:p>
        </p:txBody>
      </p:sp>
      <p:sp>
        <p:nvSpPr>
          <p:cNvPr id="6" name="Titel 4">
            <a:extLst>
              <a:ext uri="{FF2B5EF4-FFF2-40B4-BE49-F238E27FC236}">
                <a16:creationId xmlns:a16="http://schemas.microsoft.com/office/drawing/2014/main" id="{F17E8386-1A69-FD0B-B6C4-7CDC2EA25E9B}"/>
              </a:ext>
            </a:extLst>
          </p:cNvPr>
          <p:cNvSpPr txBox="1">
            <a:spLocks/>
          </p:cNvSpPr>
          <p:nvPr/>
        </p:nvSpPr>
        <p:spPr>
          <a:xfrm>
            <a:off x="378449" y="111476"/>
            <a:ext cx="10515600" cy="13255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500" b="1" i="0" kern="1200">
                <a:solidFill>
                  <a:schemeClr val="tx1"/>
                </a:solidFill>
                <a:latin typeface="Lato" panose="020F0502020204030203" pitchFamily="34" charset="0"/>
                <a:ea typeface="Lato" panose="020F0502020204030203" pitchFamily="34" charset="0"/>
                <a:cs typeface="Lato" panose="020F0502020204030203" pitchFamily="34" charset="0"/>
              </a:defRPr>
            </a:lvl1pPr>
          </a:lstStyle>
          <a:p>
            <a:r>
              <a:rPr lang="nl-NL" sz="3200" dirty="0"/>
              <a:t>Hoe een krachtige leeromgeving implementeren?</a:t>
            </a:r>
            <a:endParaRPr lang="nl-BE" sz="3200" dirty="0"/>
          </a:p>
        </p:txBody>
      </p:sp>
    </p:spTree>
    <p:extLst>
      <p:ext uri="{BB962C8B-B14F-4D97-AF65-F5344CB8AC3E}">
        <p14:creationId xmlns:p14="http://schemas.microsoft.com/office/powerpoint/2010/main" val="77306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el 4">
            <a:extLst>
              <a:ext uri="{FF2B5EF4-FFF2-40B4-BE49-F238E27FC236}">
                <a16:creationId xmlns:a16="http://schemas.microsoft.com/office/drawing/2014/main" id="{C5E80F18-ECF1-7A67-1957-178FEE3A6646}"/>
              </a:ext>
            </a:extLst>
          </p:cNvPr>
          <p:cNvSpPr>
            <a:spLocks noGrp="1"/>
          </p:cNvSpPr>
          <p:nvPr>
            <p:ph type="title"/>
          </p:nvPr>
        </p:nvSpPr>
        <p:spPr>
          <a:xfrm>
            <a:off x="838201" y="365125"/>
            <a:ext cx="3816095" cy="1938076"/>
          </a:xfrm>
        </p:spPr>
        <p:txBody>
          <a:bodyPr vert="horz" lIns="91440" tIns="45720" rIns="91440" bIns="45720" rtlCol="0" anchor="ctr">
            <a:normAutofit fontScale="90000"/>
          </a:bodyPr>
          <a:lstStyle/>
          <a:p>
            <a:r>
              <a:rPr lang="en-US" sz="3400" kern="1200" dirty="0">
                <a:solidFill>
                  <a:schemeClr val="tx1"/>
                </a:solidFill>
              </a:rPr>
              <a:t>Er is </a:t>
            </a:r>
            <a:r>
              <a:rPr lang="en-US" sz="3400" kern="1200" dirty="0" err="1">
                <a:solidFill>
                  <a:schemeClr val="tx1"/>
                </a:solidFill>
              </a:rPr>
              <a:t>een</a:t>
            </a:r>
            <a:r>
              <a:rPr lang="en-US" sz="3400" kern="1200" dirty="0">
                <a:solidFill>
                  <a:schemeClr val="tx1"/>
                </a:solidFill>
              </a:rPr>
              <a:t> </a:t>
            </a:r>
            <a:r>
              <a:rPr lang="en-US" sz="3400" kern="1200" dirty="0" err="1">
                <a:solidFill>
                  <a:schemeClr val="tx1"/>
                </a:solidFill>
              </a:rPr>
              <a:t>brug</a:t>
            </a:r>
            <a:r>
              <a:rPr lang="en-US" sz="3400" kern="1200" dirty="0">
                <a:solidFill>
                  <a:schemeClr val="tx1"/>
                </a:solidFill>
              </a:rPr>
              <a:t> </a:t>
            </a:r>
            <a:r>
              <a:rPr lang="en-US" sz="3400" kern="1200" dirty="0" err="1">
                <a:solidFill>
                  <a:schemeClr val="tx1"/>
                </a:solidFill>
              </a:rPr>
              <a:t>nodig</a:t>
            </a:r>
            <a:r>
              <a:rPr lang="en-US" sz="3400" kern="1200" dirty="0">
                <a:solidFill>
                  <a:schemeClr val="tx1"/>
                </a:solidFill>
              </a:rPr>
              <a:t>, er is </a:t>
            </a:r>
            <a:r>
              <a:rPr lang="en-US" sz="3400" kern="1200" dirty="0" err="1">
                <a:solidFill>
                  <a:schemeClr val="tx1"/>
                </a:solidFill>
              </a:rPr>
              <a:t>een</a:t>
            </a:r>
            <a:r>
              <a:rPr lang="en-US" sz="3400" kern="1200" dirty="0">
                <a:solidFill>
                  <a:schemeClr val="tx1"/>
                </a:solidFill>
              </a:rPr>
              <a:t> plan – </a:t>
            </a:r>
            <a:br>
              <a:rPr lang="en-US" sz="3400" kern="1200" dirty="0">
                <a:solidFill>
                  <a:schemeClr val="tx1"/>
                </a:solidFill>
              </a:rPr>
            </a:br>
            <a:r>
              <a:rPr lang="en-US" sz="3400" kern="1200" dirty="0" err="1">
                <a:solidFill>
                  <a:schemeClr val="tx1"/>
                </a:solidFill>
              </a:rPr>
              <a:t>laat</a:t>
            </a:r>
            <a:r>
              <a:rPr lang="en-US" sz="3400" kern="1200" dirty="0">
                <a:solidFill>
                  <a:schemeClr val="tx1"/>
                </a:solidFill>
              </a:rPr>
              <a:t> </a:t>
            </a:r>
            <a:r>
              <a:rPr lang="en-US" sz="3400" kern="1200" dirty="0" err="1">
                <a:solidFill>
                  <a:schemeClr val="tx1"/>
                </a:solidFill>
              </a:rPr>
              <a:t>ons</a:t>
            </a:r>
            <a:r>
              <a:rPr lang="en-US" sz="3400" kern="1200" dirty="0">
                <a:solidFill>
                  <a:schemeClr val="tx1"/>
                </a:solidFill>
              </a:rPr>
              <a:t> </a:t>
            </a:r>
            <a:r>
              <a:rPr lang="en-US" sz="3400" kern="1200" dirty="0" err="1">
                <a:solidFill>
                  <a:schemeClr val="tx1"/>
                </a:solidFill>
              </a:rPr>
              <a:t>samen</a:t>
            </a:r>
            <a:r>
              <a:rPr lang="en-US" sz="3400" kern="1200" dirty="0">
                <a:solidFill>
                  <a:schemeClr val="tx1"/>
                </a:solidFill>
              </a:rPr>
              <a:t> </a:t>
            </a:r>
            <a:r>
              <a:rPr lang="en-US" sz="3400" kern="1200" dirty="0" err="1">
                <a:solidFill>
                  <a:schemeClr val="tx1"/>
                </a:solidFill>
              </a:rPr>
              <a:t>bouwen</a:t>
            </a:r>
            <a:endParaRPr lang="en-US" sz="3400" kern="1200" dirty="0">
              <a:solidFill>
                <a:schemeClr val="tx1"/>
              </a:solidFill>
            </a:endParaRPr>
          </a:p>
        </p:txBody>
      </p:sp>
      <p:sp>
        <p:nvSpPr>
          <p:cNvPr id="3" name="Tekstvak 2">
            <a:extLst>
              <a:ext uri="{FF2B5EF4-FFF2-40B4-BE49-F238E27FC236}">
                <a16:creationId xmlns:a16="http://schemas.microsoft.com/office/drawing/2014/main" id="{3705F664-F07F-C50C-25E2-9D3419A98F92}"/>
              </a:ext>
            </a:extLst>
          </p:cNvPr>
          <p:cNvSpPr txBox="1"/>
          <p:nvPr/>
        </p:nvSpPr>
        <p:spPr>
          <a:xfrm>
            <a:off x="838201" y="2482589"/>
            <a:ext cx="3816096" cy="3694373"/>
          </a:xfrm>
          <a:prstGeom prst="rect">
            <a:avLst/>
          </a:prstGeom>
        </p:spPr>
        <p:txBody>
          <a:bodyPr vert="horz" lIns="91440" tIns="45720" rIns="91440" bIns="45720" rtlCol="0">
            <a:normAutofit/>
          </a:bodyPr>
          <a:lstStyle/>
          <a:p>
            <a:pPr>
              <a:lnSpc>
                <a:spcPct val="90000"/>
              </a:lnSpc>
              <a:spcAft>
                <a:spcPts val="600"/>
              </a:spcAft>
            </a:pPr>
            <a:endParaRPr lang="en-US" sz="2000" dirty="0"/>
          </a:p>
        </p:txBody>
      </p:sp>
      <p:pic>
        <p:nvPicPr>
          <p:cNvPr id="33" name="Afbeelding 32">
            <a:extLst>
              <a:ext uri="{FF2B5EF4-FFF2-40B4-BE49-F238E27FC236}">
                <a16:creationId xmlns:a16="http://schemas.microsoft.com/office/drawing/2014/main" id="{1AF84ED4-EDB8-32D4-EF11-A058FAC44DAB}"/>
              </a:ext>
            </a:extLst>
          </p:cNvPr>
          <p:cNvPicPr>
            <a:picLocks noChangeAspect="1"/>
          </p:cNvPicPr>
          <p:nvPr/>
        </p:nvPicPr>
        <p:blipFill rotWithShape="1">
          <a:blip r:embed="rId3"/>
          <a:srcRect l="713" r="13971" b="1"/>
          <a:stretch/>
        </p:blipFill>
        <p:spPr>
          <a:xfrm>
            <a:off x="4901268" y="-10950"/>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2" name="Afbeelding 1">
            <a:extLst>
              <a:ext uri="{FF2B5EF4-FFF2-40B4-BE49-F238E27FC236}">
                <a16:creationId xmlns:a16="http://schemas.microsoft.com/office/drawing/2014/main" id="{C34B4BEE-C8AA-2D8E-82E8-7B1BB0A5B5B9}"/>
              </a:ext>
            </a:extLst>
          </p:cNvPr>
          <p:cNvPicPr>
            <a:picLocks noChangeAspect="1"/>
          </p:cNvPicPr>
          <p:nvPr/>
        </p:nvPicPr>
        <p:blipFill rotWithShape="1">
          <a:blip r:embed="rId4"/>
          <a:srcRect t="11873" b="23487"/>
          <a:stretch/>
        </p:blipFill>
        <p:spPr>
          <a:xfrm>
            <a:off x="4716571" y="3748664"/>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pic>
        <p:nvPicPr>
          <p:cNvPr id="7" name="Picture 2" descr="logo">
            <a:extLst>
              <a:ext uri="{FF2B5EF4-FFF2-40B4-BE49-F238E27FC236}">
                <a16:creationId xmlns:a16="http://schemas.microsoft.com/office/drawing/2014/main" id="{8F2A43DE-6A60-9DD6-A3F8-198CE11C96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779" y="6038107"/>
            <a:ext cx="2072641" cy="549249"/>
          </a:xfrm>
          <a:prstGeom prst="rect">
            <a:avLst/>
          </a:prstGeom>
          <a:noFill/>
          <a:extLst>
            <a:ext uri="{909E8E84-426E-40DD-AFC4-6F175D3DCCD1}">
              <a14:hiddenFill xmlns:a14="http://schemas.microsoft.com/office/drawing/2010/main">
                <a:solidFill>
                  <a:srgbClr val="FFFFFF"/>
                </a:solidFill>
              </a14:hiddenFill>
            </a:ext>
          </a:extLst>
        </p:spPr>
      </p:pic>
      <p:pic>
        <p:nvPicPr>
          <p:cNvPr id="10" name="Afbeelding 9">
            <a:extLst>
              <a:ext uri="{FF2B5EF4-FFF2-40B4-BE49-F238E27FC236}">
                <a16:creationId xmlns:a16="http://schemas.microsoft.com/office/drawing/2014/main" id="{86217A44-53EB-A278-3B2A-1C8BBCC74EDD}"/>
              </a:ext>
            </a:extLst>
          </p:cNvPr>
          <p:cNvPicPr>
            <a:picLocks noChangeAspect="1"/>
          </p:cNvPicPr>
          <p:nvPr/>
        </p:nvPicPr>
        <p:blipFill>
          <a:blip r:embed="rId6"/>
          <a:stretch>
            <a:fillRect/>
          </a:stretch>
        </p:blipFill>
        <p:spPr>
          <a:xfrm>
            <a:off x="9010789" y="274041"/>
            <a:ext cx="2343010" cy="869813"/>
          </a:xfrm>
          <a:prstGeom prst="rect">
            <a:avLst/>
          </a:prstGeom>
        </p:spPr>
      </p:pic>
      <p:pic>
        <p:nvPicPr>
          <p:cNvPr id="11" name="Afbeelding 10">
            <a:extLst>
              <a:ext uri="{FF2B5EF4-FFF2-40B4-BE49-F238E27FC236}">
                <a16:creationId xmlns:a16="http://schemas.microsoft.com/office/drawing/2014/main" id="{3D4571BD-22D7-A6A1-B696-963476BFF442}"/>
              </a:ext>
            </a:extLst>
          </p:cNvPr>
          <p:cNvPicPr>
            <a:picLocks noChangeAspect="1"/>
          </p:cNvPicPr>
          <p:nvPr/>
        </p:nvPicPr>
        <p:blipFill>
          <a:blip r:embed="rId7"/>
          <a:stretch>
            <a:fillRect/>
          </a:stretch>
        </p:blipFill>
        <p:spPr>
          <a:xfrm>
            <a:off x="9149372" y="1199351"/>
            <a:ext cx="812394" cy="962837"/>
          </a:xfrm>
          <a:prstGeom prst="rect">
            <a:avLst/>
          </a:prstGeom>
        </p:spPr>
      </p:pic>
      <p:pic>
        <p:nvPicPr>
          <p:cNvPr id="13" name="Afbeelding 12">
            <a:extLst>
              <a:ext uri="{FF2B5EF4-FFF2-40B4-BE49-F238E27FC236}">
                <a16:creationId xmlns:a16="http://schemas.microsoft.com/office/drawing/2014/main" id="{2374C709-F88D-EFE8-ADFA-8D308B9AB572}"/>
              </a:ext>
            </a:extLst>
          </p:cNvPr>
          <p:cNvPicPr>
            <a:picLocks noChangeAspect="1"/>
          </p:cNvPicPr>
          <p:nvPr/>
        </p:nvPicPr>
        <p:blipFill>
          <a:blip r:embed="rId8"/>
          <a:stretch>
            <a:fillRect/>
          </a:stretch>
        </p:blipFill>
        <p:spPr>
          <a:xfrm>
            <a:off x="10808410" y="953034"/>
            <a:ext cx="1630561" cy="490234"/>
          </a:xfrm>
          <a:prstGeom prst="rect">
            <a:avLst/>
          </a:prstGeom>
        </p:spPr>
      </p:pic>
      <p:pic>
        <p:nvPicPr>
          <p:cNvPr id="14" name="Afbeelding 13">
            <a:extLst>
              <a:ext uri="{FF2B5EF4-FFF2-40B4-BE49-F238E27FC236}">
                <a16:creationId xmlns:a16="http://schemas.microsoft.com/office/drawing/2014/main" id="{B0469736-E20C-BC87-34BB-1EBCF537053E}"/>
              </a:ext>
            </a:extLst>
          </p:cNvPr>
          <p:cNvPicPr>
            <a:picLocks noChangeAspect="1"/>
          </p:cNvPicPr>
          <p:nvPr/>
        </p:nvPicPr>
        <p:blipFill>
          <a:blip r:embed="rId9"/>
          <a:stretch>
            <a:fillRect/>
          </a:stretch>
        </p:blipFill>
        <p:spPr>
          <a:xfrm>
            <a:off x="5780486" y="1443268"/>
            <a:ext cx="1490710" cy="571439"/>
          </a:xfrm>
          <a:prstGeom prst="rect">
            <a:avLst/>
          </a:prstGeom>
        </p:spPr>
      </p:pic>
      <p:sp>
        <p:nvSpPr>
          <p:cNvPr id="15" name="Tekstvak 14">
            <a:extLst>
              <a:ext uri="{FF2B5EF4-FFF2-40B4-BE49-F238E27FC236}">
                <a16:creationId xmlns:a16="http://schemas.microsoft.com/office/drawing/2014/main" id="{9F8D0F65-905B-BCD0-0A52-79E165461274}"/>
              </a:ext>
            </a:extLst>
          </p:cNvPr>
          <p:cNvSpPr txBox="1"/>
          <p:nvPr/>
        </p:nvSpPr>
        <p:spPr>
          <a:xfrm>
            <a:off x="5402477" y="3417373"/>
            <a:ext cx="6120882" cy="276999"/>
          </a:xfrm>
          <a:prstGeom prst="rect">
            <a:avLst/>
          </a:prstGeom>
          <a:noFill/>
        </p:spPr>
        <p:txBody>
          <a:bodyPr wrap="square">
            <a:spAutoFit/>
          </a:bodyPr>
          <a:lstStyle/>
          <a:p>
            <a:pPr marL="0" indent="0">
              <a:buFont typeface="Arial" panose="020B0604020202020204" pitchFamily="34" charset="0"/>
              <a:buNone/>
            </a:pPr>
            <a:r>
              <a:rPr lang="nl-NL" sz="1200" dirty="0"/>
              <a:t>Afbeelding: Maarten van den Heuvel, </a:t>
            </a:r>
            <a:r>
              <a:rPr lang="nl-NL" sz="1200" dirty="0" err="1"/>
              <a:t>Unsplash</a:t>
            </a:r>
            <a:endParaRPr lang="nl-NL" sz="1200" dirty="0"/>
          </a:p>
        </p:txBody>
      </p:sp>
      <p:sp>
        <p:nvSpPr>
          <p:cNvPr id="16" name="Tekstvak 15">
            <a:extLst>
              <a:ext uri="{FF2B5EF4-FFF2-40B4-BE49-F238E27FC236}">
                <a16:creationId xmlns:a16="http://schemas.microsoft.com/office/drawing/2014/main" id="{1030FA0E-A59F-A6DC-1563-E48BEB2A0F98}"/>
              </a:ext>
            </a:extLst>
          </p:cNvPr>
          <p:cNvSpPr txBox="1"/>
          <p:nvPr/>
        </p:nvSpPr>
        <p:spPr>
          <a:xfrm>
            <a:off x="5502808" y="6581000"/>
            <a:ext cx="6120882" cy="276999"/>
          </a:xfrm>
          <a:prstGeom prst="rect">
            <a:avLst/>
          </a:prstGeom>
          <a:noFill/>
        </p:spPr>
        <p:txBody>
          <a:bodyPr wrap="square">
            <a:spAutoFit/>
          </a:bodyPr>
          <a:lstStyle/>
          <a:p>
            <a:pPr marL="0" indent="0">
              <a:buFont typeface="Arial" panose="020B0604020202020204" pitchFamily="34" charset="0"/>
              <a:buNone/>
            </a:pPr>
            <a:r>
              <a:rPr lang="nl-NL" sz="1200" dirty="0"/>
              <a:t>Afbeelding: bol.com</a:t>
            </a:r>
          </a:p>
        </p:txBody>
      </p:sp>
      <p:sp>
        <p:nvSpPr>
          <p:cNvPr id="18" name="Tekstvak 17">
            <a:extLst>
              <a:ext uri="{FF2B5EF4-FFF2-40B4-BE49-F238E27FC236}">
                <a16:creationId xmlns:a16="http://schemas.microsoft.com/office/drawing/2014/main" id="{6C47CEB5-642B-1AA5-A24D-41DEB696679A}"/>
              </a:ext>
            </a:extLst>
          </p:cNvPr>
          <p:cNvSpPr txBox="1"/>
          <p:nvPr/>
        </p:nvSpPr>
        <p:spPr>
          <a:xfrm>
            <a:off x="935242" y="2971161"/>
            <a:ext cx="2654253" cy="1446422"/>
          </a:xfrm>
          <a:prstGeom prst="rect">
            <a:avLst/>
          </a:prstGeom>
          <a:noFill/>
        </p:spPr>
        <p:txBody>
          <a:bodyPr wrap="none" rtlCol="0">
            <a:spAutoFit/>
          </a:bodyPr>
          <a:lstStyle/>
          <a:p>
            <a:pPr marL="228600" indent="-228600">
              <a:lnSpc>
                <a:spcPct val="150000"/>
              </a:lnSpc>
              <a:spcBef>
                <a:spcPts val="1000"/>
              </a:spcBef>
              <a:buFont typeface="Arial" panose="020B0604020202020204" pitchFamily="34" charset="0"/>
              <a:buChar char="•"/>
            </a:pPr>
            <a:r>
              <a:rPr lang="nl-NL" sz="2800" dirty="0">
                <a:ea typeface="Lato Light" panose="020F0502020204030203" pitchFamily="34" charset="0"/>
                <a:cs typeface="Lato Light" panose="020F0502020204030203" pitchFamily="34" charset="0"/>
              </a:rPr>
              <a:t>Zelf aan de slag</a:t>
            </a:r>
          </a:p>
          <a:p>
            <a:pPr marL="228600" indent="-228600">
              <a:lnSpc>
                <a:spcPct val="150000"/>
              </a:lnSpc>
              <a:spcBef>
                <a:spcPts val="1000"/>
              </a:spcBef>
              <a:buFont typeface="Arial" panose="020B0604020202020204" pitchFamily="34" charset="0"/>
              <a:buChar char="•"/>
            </a:pPr>
            <a:r>
              <a:rPr lang="nl-NL" sz="2800" dirty="0">
                <a:ea typeface="Lato Light" panose="020F0502020204030203" pitchFamily="34" charset="0"/>
                <a:cs typeface="Lato Light" panose="020F0502020204030203" pitchFamily="34" charset="0"/>
              </a:rPr>
              <a:t>Zelf delen</a:t>
            </a:r>
            <a:endParaRPr lang="nl-BE" sz="2800" dirty="0">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2432447243"/>
      </p:ext>
    </p:extLst>
  </p:cSld>
  <p:clrMapOvr>
    <a:masterClrMapping/>
  </p:clrMapOvr>
  <mc:AlternateContent xmlns:mc="http://schemas.openxmlformats.org/markup-compatibility/2006" xmlns:p14="http://schemas.microsoft.com/office/powerpoint/2010/main">
    <mc:Choice Requires="p14">
      <p:transition spd="slow" p14:dur="2000" advTm="74974"/>
    </mc:Choice>
    <mc:Fallback xmlns="">
      <p:transition spd="slow" advTm="74974"/>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F5A6076-A77F-E245-BFE9-0E9A6A219EE3}"/>
              </a:ext>
            </a:extLst>
          </p:cNvPr>
          <p:cNvSpPr txBox="1">
            <a:spLocks/>
          </p:cNvSpPr>
          <p:nvPr/>
        </p:nvSpPr>
        <p:spPr>
          <a:xfrm>
            <a:off x="838199" y="895104"/>
            <a:ext cx="9584185" cy="13255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500" b="1" i="0" kern="1200">
                <a:solidFill>
                  <a:schemeClr val="tx1"/>
                </a:solidFill>
                <a:latin typeface="Lato" panose="020F0502020204030203" pitchFamily="34" charset="0"/>
                <a:ea typeface="Lato" panose="020F0502020204030203" pitchFamily="34" charset="0"/>
                <a:cs typeface="Lato" panose="020F0502020204030203" pitchFamily="34" charset="0"/>
              </a:defRPr>
            </a:lvl1pPr>
          </a:lstStyle>
          <a:p>
            <a:endParaRPr lang="en-US" dirty="0"/>
          </a:p>
        </p:txBody>
      </p:sp>
      <p:pic>
        <p:nvPicPr>
          <p:cNvPr id="2" name="Afbeelding 1">
            <a:extLst>
              <a:ext uri="{FF2B5EF4-FFF2-40B4-BE49-F238E27FC236}">
                <a16:creationId xmlns:a16="http://schemas.microsoft.com/office/drawing/2014/main" id="{58A9B1F3-E8D8-43CA-AAC9-123F2984EAD1}"/>
              </a:ext>
            </a:extLst>
          </p:cNvPr>
          <p:cNvPicPr>
            <a:picLocks noChangeAspect="1"/>
          </p:cNvPicPr>
          <p:nvPr/>
        </p:nvPicPr>
        <p:blipFill rotWithShape="1">
          <a:blip r:embed="rId2"/>
          <a:srcRect l="8687" t="7541" r="20805"/>
          <a:stretch/>
        </p:blipFill>
        <p:spPr>
          <a:xfrm>
            <a:off x="2563236" y="871734"/>
            <a:ext cx="2205761" cy="1916904"/>
          </a:xfrm>
          <a:prstGeom prst="rect">
            <a:avLst/>
          </a:prstGeom>
        </p:spPr>
      </p:pic>
      <p:sp>
        <p:nvSpPr>
          <p:cNvPr id="7" name="Tekstvak 6">
            <a:extLst>
              <a:ext uri="{FF2B5EF4-FFF2-40B4-BE49-F238E27FC236}">
                <a16:creationId xmlns:a16="http://schemas.microsoft.com/office/drawing/2014/main" id="{475919C8-1F96-456F-9135-6FF078EB999A}"/>
              </a:ext>
            </a:extLst>
          </p:cNvPr>
          <p:cNvSpPr txBox="1"/>
          <p:nvPr/>
        </p:nvSpPr>
        <p:spPr>
          <a:xfrm>
            <a:off x="286992" y="1015843"/>
            <a:ext cx="6103856" cy="461665"/>
          </a:xfrm>
          <a:prstGeom prst="rect">
            <a:avLst/>
          </a:prstGeom>
          <a:noFill/>
        </p:spPr>
        <p:txBody>
          <a:bodyPr wrap="square">
            <a:spAutoFit/>
          </a:bodyPr>
          <a:lstStyle/>
          <a:p>
            <a:r>
              <a:rPr lang="nl-NL" sz="2400" b="1" i="1" dirty="0">
                <a:solidFill>
                  <a:prstClr val="black"/>
                </a:solidFill>
                <a:latin typeface="Lato" panose="020F0502020204030203" pitchFamily="34" charset="0"/>
              </a:rPr>
              <a:t>Meer info</a:t>
            </a:r>
            <a:r>
              <a:rPr kumimoji="0" lang="nl-NL" sz="2400" b="1" i="1" u="none" strike="noStrike" kern="1200" cap="none" spc="0" normalizeH="0" baseline="0" noProof="0" dirty="0">
                <a:ln>
                  <a:noFill/>
                </a:ln>
                <a:solidFill>
                  <a:prstClr val="black"/>
                </a:solidFill>
                <a:effectLst/>
                <a:uLnTx/>
                <a:uFillTx/>
                <a:latin typeface="Lato" panose="020F0502020204030203" pitchFamily="34" charset="0"/>
              </a:rPr>
              <a:t>?</a:t>
            </a:r>
            <a:endParaRPr lang="nl-BE" sz="1200" dirty="0"/>
          </a:p>
        </p:txBody>
      </p:sp>
      <p:sp>
        <p:nvSpPr>
          <p:cNvPr id="3" name="Tekstvak 2">
            <a:extLst>
              <a:ext uri="{FF2B5EF4-FFF2-40B4-BE49-F238E27FC236}">
                <a16:creationId xmlns:a16="http://schemas.microsoft.com/office/drawing/2014/main" id="{E2DB3884-8616-4950-9E57-3A4CFD7017E1}"/>
              </a:ext>
            </a:extLst>
          </p:cNvPr>
          <p:cNvSpPr txBox="1"/>
          <p:nvPr/>
        </p:nvSpPr>
        <p:spPr>
          <a:xfrm>
            <a:off x="10156514" y="3727073"/>
            <a:ext cx="1987399" cy="1815882"/>
          </a:xfrm>
          <a:prstGeom prst="rect">
            <a:avLst/>
          </a:prstGeom>
          <a:noFill/>
        </p:spPr>
        <p:txBody>
          <a:bodyPr wrap="square" rtlCol="0">
            <a:spAutoFit/>
          </a:bodyPr>
          <a:lstStyle/>
          <a:p>
            <a:r>
              <a:rPr lang="nl-NL" sz="1400" dirty="0"/>
              <a:t>Becky Noyens </a:t>
            </a:r>
          </a:p>
          <a:p>
            <a:r>
              <a:rPr lang="nl-NL" sz="1400" dirty="0"/>
              <a:t>Adjunct-apotheker bij Markt 31</a:t>
            </a:r>
          </a:p>
          <a:p>
            <a:r>
              <a:rPr lang="nl-NL" sz="1400" dirty="0"/>
              <a:t>Docent verpleegkunde en vroedkunde </a:t>
            </a:r>
          </a:p>
          <a:p>
            <a:r>
              <a:rPr lang="nl-NL" sz="1400" dirty="0"/>
              <a:t>Thomas More Turnhout</a:t>
            </a:r>
          </a:p>
          <a:p>
            <a:r>
              <a:rPr lang="nl-NL" sz="1400" dirty="0">
                <a:hlinkClick r:id="rId3"/>
              </a:rPr>
              <a:t>Becky.noyens@thomasmore.be</a:t>
            </a:r>
            <a:r>
              <a:rPr lang="nl-NL" sz="1400" dirty="0"/>
              <a:t> </a:t>
            </a:r>
            <a:endParaRPr lang="nl-BE" sz="1400" dirty="0"/>
          </a:p>
        </p:txBody>
      </p:sp>
      <p:sp>
        <p:nvSpPr>
          <p:cNvPr id="8" name="Tekstvak 7">
            <a:extLst>
              <a:ext uri="{FF2B5EF4-FFF2-40B4-BE49-F238E27FC236}">
                <a16:creationId xmlns:a16="http://schemas.microsoft.com/office/drawing/2014/main" id="{20C6A57A-1B56-473C-9A68-78C4D5809BDB}"/>
              </a:ext>
            </a:extLst>
          </p:cNvPr>
          <p:cNvSpPr txBox="1"/>
          <p:nvPr/>
        </p:nvSpPr>
        <p:spPr>
          <a:xfrm>
            <a:off x="4864809" y="978523"/>
            <a:ext cx="2222102" cy="1384995"/>
          </a:xfrm>
          <a:prstGeom prst="rect">
            <a:avLst/>
          </a:prstGeom>
          <a:noFill/>
        </p:spPr>
        <p:txBody>
          <a:bodyPr wrap="square" rtlCol="0">
            <a:spAutoFit/>
          </a:bodyPr>
          <a:lstStyle/>
          <a:p>
            <a:r>
              <a:rPr lang="nl-NL" sz="1400" dirty="0"/>
              <a:t>Tony Claeys</a:t>
            </a:r>
          </a:p>
          <a:p>
            <a:r>
              <a:rPr lang="nl-NL" sz="1400" dirty="0"/>
              <a:t>Coördinator VIVES </a:t>
            </a:r>
            <a:r>
              <a:rPr lang="nl-NL" sz="1400" dirty="0" err="1"/>
              <a:t>LiveLab</a:t>
            </a:r>
            <a:endParaRPr lang="nl-NL" sz="1400" dirty="0"/>
          </a:p>
          <a:p>
            <a:r>
              <a:rPr lang="nl-NL" sz="1400"/>
              <a:t>Onderzoeker </a:t>
            </a:r>
            <a:r>
              <a:rPr lang="nl-NL" sz="1400" dirty="0"/>
              <a:t>Centre of Expertise </a:t>
            </a:r>
            <a:r>
              <a:rPr lang="nl-NL" sz="1400" dirty="0" err="1"/>
              <a:t>for</a:t>
            </a:r>
            <a:r>
              <a:rPr lang="nl-NL" sz="1400" dirty="0"/>
              <a:t> Care </a:t>
            </a:r>
            <a:r>
              <a:rPr lang="nl-NL" sz="1400" dirty="0" err="1"/>
              <a:t>Innovation</a:t>
            </a:r>
            <a:endParaRPr lang="nl-NL" sz="1400" dirty="0"/>
          </a:p>
          <a:p>
            <a:r>
              <a:rPr lang="nl-NL" sz="1400" dirty="0">
                <a:hlinkClick r:id="rId4"/>
              </a:rPr>
              <a:t>Tony.claeys@vives.be</a:t>
            </a:r>
            <a:r>
              <a:rPr lang="nl-NL" sz="1400" dirty="0"/>
              <a:t> </a:t>
            </a:r>
            <a:endParaRPr lang="nl-BE" sz="1400" dirty="0"/>
          </a:p>
        </p:txBody>
      </p:sp>
      <p:sp>
        <p:nvSpPr>
          <p:cNvPr id="11" name="Ster: 32 punten 10">
            <a:extLst>
              <a:ext uri="{FF2B5EF4-FFF2-40B4-BE49-F238E27FC236}">
                <a16:creationId xmlns:a16="http://schemas.microsoft.com/office/drawing/2014/main" id="{9B36504F-8643-43A0-9D4C-EB012730EC0D}"/>
              </a:ext>
            </a:extLst>
          </p:cNvPr>
          <p:cNvSpPr/>
          <p:nvPr/>
        </p:nvSpPr>
        <p:spPr>
          <a:xfrm>
            <a:off x="4136331" y="2939905"/>
            <a:ext cx="3591391" cy="1814714"/>
          </a:xfrm>
          <a:prstGeom prst="star3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tx1"/>
                </a:solidFill>
              </a:rPr>
              <a:t>Team van WP6 - Krachtige Leeromgevingen</a:t>
            </a:r>
            <a:endParaRPr lang="nl-BE" b="1" dirty="0">
              <a:solidFill>
                <a:schemeClr val="tx1"/>
              </a:solidFill>
            </a:endParaRPr>
          </a:p>
        </p:txBody>
      </p:sp>
      <p:pic>
        <p:nvPicPr>
          <p:cNvPr id="1026" name="Picture 2">
            <a:extLst>
              <a:ext uri="{FF2B5EF4-FFF2-40B4-BE49-F238E27FC236}">
                <a16:creationId xmlns:a16="http://schemas.microsoft.com/office/drawing/2014/main" id="{5407CC42-4A9F-4701-AA74-354669B2B68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274" t="10102" r="6244" b="23180"/>
          <a:stretch/>
        </p:blipFill>
        <p:spPr bwMode="auto">
          <a:xfrm>
            <a:off x="3245669" y="4881145"/>
            <a:ext cx="2105203" cy="1893748"/>
          </a:xfrm>
          <a:prstGeom prst="rect">
            <a:avLst/>
          </a:prstGeom>
          <a:noFill/>
          <a:extLst>
            <a:ext uri="{909E8E84-426E-40DD-AFC4-6F175D3DCCD1}">
              <a14:hiddenFill xmlns:a14="http://schemas.microsoft.com/office/drawing/2010/main">
                <a:solidFill>
                  <a:srgbClr val="FFFFFF"/>
                </a:solidFill>
              </a14:hiddenFill>
            </a:ext>
          </a:extLst>
        </p:spPr>
      </p:pic>
      <p:sp>
        <p:nvSpPr>
          <p:cNvPr id="17" name="Tekstvak 16">
            <a:extLst>
              <a:ext uri="{FF2B5EF4-FFF2-40B4-BE49-F238E27FC236}">
                <a16:creationId xmlns:a16="http://schemas.microsoft.com/office/drawing/2014/main" id="{2429C627-51EE-4159-85B1-D6BF00A2573C}"/>
              </a:ext>
            </a:extLst>
          </p:cNvPr>
          <p:cNvSpPr txBox="1"/>
          <p:nvPr/>
        </p:nvSpPr>
        <p:spPr>
          <a:xfrm>
            <a:off x="5424347" y="5507607"/>
            <a:ext cx="2991278" cy="1169551"/>
          </a:xfrm>
          <a:prstGeom prst="rect">
            <a:avLst/>
          </a:prstGeom>
          <a:noFill/>
        </p:spPr>
        <p:txBody>
          <a:bodyPr wrap="square">
            <a:spAutoFit/>
          </a:bodyPr>
          <a:lstStyle/>
          <a:p>
            <a:pPr algn="l" rtl="0" fontAlgn="base"/>
            <a:r>
              <a:rPr lang="en-US" sz="1400" b="0" i="0" u="none" strike="noStrike" dirty="0">
                <a:solidFill>
                  <a:srgbClr val="000000"/>
                </a:solidFill>
                <a:effectLst/>
              </a:rPr>
              <a:t>Maja Lopez Hartmann</a:t>
            </a:r>
            <a:r>
              <a:rPr lang="en-US" sz="1400" b="0" i="0" dirty="0">
                <a:solidFill>
                  <a:srgbClr val="000000"/>
                </a:solidFill>
                <a:effectLst/>
              </a:rPr>
              <a:t>​</a:t>
            </a:r>
          </a:p>
          <a:p>
            <a:pPr algn="l" rtl="0" fontAlgn="base"/>
            <a:r>
              <a:rPr lang="en-US" sz="1400" b="0" i="0" u="none" strike="noStrike" dirty="0" err="1">
                <a:solidFill>
                  <a:srgbClr val="000000"/>
                </a:solidFill>
                <a:effectLst/>
              </a:rPr>
              <a:t>Onderzoeker</a:t>
            </a:r>
            <a:r>
              <a:rPr lang="en-US" sz="1400" b="0" i="0" u="none" strike="noStrike" dirty="0">
                <a:solidFill>
                  <a:srgbClr val="000000"/>
                </a:solidFill>
                <a:effectLst/>
              </a:rPr>
              <a:t> </a:t>
            </a:r>
            <a:r>
              <a:rPr lang="en-US" sz="1400" b="0" i="0" u="none" strike="noStrike" dirty="0" err="1">
                <a:solidFill>
                  <a:srgbClr val="000000"/>
                </a:solidFill>
                <a:effectLst/>
              </a:rPr>
              <a:t>expertisecentrum</a:t>
            </a:r>
            <a:r>
              <a:rPr lang="en-US" sz="1400" b="0" i="0" u="none" strike="noStrike" dirty="0">
                <a:solidFill>
                  <a:srgbClr val="000000"/>
                </a:solidFill>
                <a:effectLst/>
              </a:rPr>
              <a:t> </a:t>
            </a:r>
          </a:p>
          <a:p>
            <a:pPr algn="l" rtl="0" fontAlgn="base"/>
            <a:r>
              <a:rPr lang="en-US" sz="1400" b="0" i="0" u="none" strike="noStrike" dirty="0" err="1">
                <a:solidFill>
                  <a:srgbClr val="000000"/>
                </a:solidFill>
                <a:effectLst/>
              </a:rPr>
              <a:t>Zorgstroom</a:t>
            </a:r>
            <a:r>
              <a:rPr lang="en-US" sz="1400" b="0" i="0" u="none" strike="noStrike" dirty="0">
                <a:solidFill>
                  <a:srgbClr val="000000"/>
                </a:solidFill>
                <a:effectLst/>
              </a:rPr>
              <a:t> &amp; docent </a:t>
            </a:r>
            <a:r>
              <a:rPr lang="en-US" sz="1400" b="0" i="0" u="none" strike="noStrike" dirty="0" err="1">
                <a:solidFill>
                  <a:srgbClr val="000000"/>
                </a:solidFill>
                <a:effectLst/>
              </a:rPr>
              <a:t>verpleegkunde</a:t>
            </a:r>
            <a:r>
              <a:rPr lang="en-US" sz="1400" b="0" i="0" u="none" strike="noStrike" dirty="0">
                <a:solidFill>
                  <a:srgbClr val="000000"/>
                </a:solidFill>
                <a:effectLst/>
              </a:rPr>
              <a:t> </a:t>
            </a:r>
            <a:r>
              <a:rPr lang="en-US" sz="1400" b="0" i="0" dirty="0">
                <a:solidFill>
                  <a:srgbClr val="000000"/>
                </a:solidFill>
                <a:effectLst/>
              </a:rPr>
              <a:t>​</a:t>
            </a:r>
          </a:p>
          <a:p>
            <a:pPr algn="l" rtl="0" fontAlgn="base"/>
            <a:r>
              <a:rPr lang="en-US" sz="1400" b="0" i="0" u="none" strike="noStrike" dirty="0">
                <a:solidFill>
                  <a:srgbClr val="000000"/>
                </a:solidFill>
                <a:effectLst/>
              </a:rPr>
              <a:t>Karel de Grote </a:t>
            </a:r>
            <a:r>
              <a:rPr lang="en-US" sz="1400" b="0" i="0" u="none" strike="noStrike" dirty="0" err="1">
                <a:solidFill>
                  <a:srgbClr val="000000"/>
                </a:solidFill>
                <a:effectLst/>
              </a:rPr>
              <a:t>Hogeschool</a:t>
            </a:r>
            <a:r>
              <a:rPr lang="en-US" sz="1400" b="0" i="0" u="none" strike="noStrike" dirty="0">
                <a:solidFill>
                  <a:srgbClr val="000000"/>
                </a:solidFill>
                <a:effectLst/>
              </a:rPr>
              <a:t> </a:t>
            </a:r>
            <a:r>
              <a:rPr lang="en-US" sz="1400" b="0" i="0" u="none" strike="noStrike" dirty="0" err="1">
                <a:solidFill>
                  <a:srgbClr val="000000"/>
                </a:solidFill>
                <a:effectLst/>
              </a:rPr>
              <a:t>Antwerpen</a:t>
            </a:r>
            <a:r>
              <a:rPr lang="en-US" sz="1400" b="0" i="0" dirty="0">
                <a:solidFill>
                  <a:srgbClr val="000000"/>
                </a:solidFill>
                <a:effectLst/>
              </a:rPr>
              <a:t>​</a:t>
            </a:r>
          </a:p>
          <a:p>
            <a:pPr algn="l" rtl="0" fontAlgn="base"/>
            <a:r>
              <a:rPr lang="en-US" sz="1400" b="0" i="0" u="sng" strike="noStrike" dirty="0">
                <a:solidFill>
                  <a:srgbClr val="0563C1"/>
                </a:solidFill>
                <a:effectLst/>
                <a:hlinkClick r:id="rId6"/>
              </a:rPr>
              <a:t>maja.lopezhartmann@kdg.be</a:t>
            </a:r>
            <a:r>
              <a:rPr lang="en-US" sz="1400" b="0" i="0" dirty="0">
                <a:solidFill>
                  <a:srgbClr val="000000"/>
                </a:solidFill>
                <a:effectLst/>
              </a:rPr>
              <a:t>​</a:t>
            </a:r>
          </a:p>
        </p:txBody>
      </p:sp>
      <p:pic>
        <p:nvPicPr>
          <p:cNvPr id="6" name="Afbeelding 5">
            <a:extLst>
              <a:ext uri="{FF2B5EF4-FFF2-40B4-BE49-F238E27FC236}">
                <a16:creationId xmlns:a16="http://schemas.microsoft.com/office/drawing/2014/main" id="{AB7BCDF2-A272-4E6C-B83B-89A5A6AE8948}"/>
              </a:ext>
            </a:extLst>
          </p:cNvPr>
          <p:cNvPicPr>
            <a:picLocks noChangeAspect="1"/>
          </p:cNvPicPr>
          <p:nvPr/>
        </p:nvPicPr>
        <p:blipFill rotWithShape="1">
          <a:blip r:embed="rId7"/>
          <a:srcRect t="12259" b="17819"/>
          <a:stretch/>
        </p:blipFill>
        <p:spPr>
          <a:xfrm>
            <a:off x="108625" y="3043046"/>
            <a:ext cx="2056128" cy="1916904"/>
          </a:xfrm>
          <a:prstGeom prst="rect">
            <a:avLst/>
          </a:prstGeom>
        </p:spPr>
      </p:pic>
      <p:pic>
        <p:nvPicPr>
          <p:cNvPr id="9" name="Afbeelding 8">
            <a:extLst>
              <a:ext uri="{FF2B5EF4-FFF2-40B4-BE49-F238E27FC236}">
                <a16:creationId xmlns:a16="http://schemas.microsoft.com/office/drawing/2014/main" id="{631F8FA6-7E79-4E40-8909-F449C033ED64}"/>
              </a:ext>
            </a:extLst>
          </p:cNvPr>
          <p:cNvPicPr>
            <a:picLocks noChangeAspect="1"/>
          </p:cNvPicPr>
          <p:nvPr/>
        </p:nvPicPr>
        <p:blipFill rotWithShape="1">
          <a:blip r:embed="rId8"/>
          <a:srcRect t="5437"/>
          <a:stretch/>
        </p:blipFill>
        <p:spPr>
          <a:xfrm>
            <a:off x="7294714" y="941816"/>
            <a:ext cx="1857042" cy="2163405"/>
          </a:xfrm>
          <a:prstGeom prst="rect">
            <a:avLst/>
          </a:prstGeom>
        </p:spPr>
      </p:pic>
      <p:sp>
        <p:nvSpPr>
          <p:cNvPr id="14" name="Tekstvak 13">
            <a:extLst>
              <a:ext uri="{FF2B5EF4-FFF2-40B4-BE49-F238E27FC236}">
                <a16:creationId xmlns:a16="http://schemas.microsoft.com/office/drawing/2014/main" id="{FEE13184-5490-4D43-8BEA-EF1B3E6A2E03}"/>
              </a:ext>
            </a:extLst>
          </p:cNvPr>
          <p:cNvSpPr txBox="1"/>
          <p:nvPr/>
        </p:nvSpPr>
        <p:spPr>
          <a:xfrm>
            <a:off x="2222021" y="3034576"/>
            <a:ext cx="1857042" cy="1600438"/>
          </a:xfrm>
          <a:prstGeom prst="rect">
            <a:avLst/>
          </a:prstGeom>
          <a:noFill/>
        </p:spPr>
        <p:txBody>
          <a:bodyPr wrap="square">
            <a:spAutoFit/>
          </a:bodyPr>
          <a:lstStyle/>
          <a:p>
            <a:pPr algn="l" rtl="0" fontAlgn="base"/>
            <a:r>
              <a:rPr lang="en-US" sz="1400" b="0" i="0" u="none" strike="noStrike" dirty="0">
                <a:solidFill>
                  <a:srgbClr val="000000"/>
                </a:solidFill>
                <a:effectLst/>
              </a:rPr>
              <a:t>Leen Van </a:t>
            </a:r>
            <a:r>
              <a:rPr lang="en-US" sz="1400" b="0" i="0" u="none" strike="noStrike" dirty="0" err="1">
                <a:solidFill>
                  <a:srgbClr val="000000"/>
                </a:solidFill>
                <a:effectLst/>
              </a:rPr>
              <a:t>Landschoot</a:t>
            </a:r>
            <a:endParaRPr lang="en-US" sz="1400" b="0" i="0" u="none" strike="noStrike" dirty="0">
              <a:solidFill>
                <a:srgbClr val="000000"/>
              </a:solidFill>
              <a:effectLst/>
            </a:endParaRPr>
          </a:p>
          <a:p>
            <a:pPr algn="l" rtl="0" fontAlgn="base"/>
            <a:r>
              <a:rPr lang="en-US" sz="1400" dirty="0">
                <a:solidFill>
                  <a:srgbClr val="000000"/>
                </a:solidFill>
              </a:rPr>
              <a:t>Docent </a:t>
            </a:r>
            <a:r>
              <a:rPr lang="en-US" sz="1400" dirty="0" err="1">
                <a:solidFill>
                  <a:srgbClr val="000000"/>
                </a:solidFill>
              </a:rPr>
              <a:t>verpleegkunde</a:t>
            </a:r>
            <a:r>
              <a:rPr lang="en-US" sz="1400" dirty="0">
                <a:solidFill>
                  <a:srgbClr val="000000"/>
                </a:solidFill>
              </a:rPr>
              <a:t> </a:t>
            </a:r>
            <a:r>
              <a:rPr lang="en-US" sz="1400" dirty="0" err="1">
                <a:solidFill>
                  <a:srgbClr val="000000"/>
                </a:solidFill>
              </a:rPr>
              <a:t>en</a:t>
            </a:r>
            <a:r>
              <a:rPr lang="en-US" sz="1400" dirty="0">
                <a:solidFill>
                  <a:srgbClr val="000000"/>
                </a:solidFill>
              </a:rPr>
              <a:t> </a:t>
            </a:r>
            <a:r>
              <a:rPr lang="en-US" sz="1400" dirty="0" err="1">
                <a:solidFill>
                  <a:srgbClr val="000000"/>
                </a:solidFill>
              </a:rPr>
              <a:t>onderzoeker</a:t>
            </a:r>
            <a:endParaRPr lang="en-US" sz="1400" dirty="0">
              <a:solidFill>
                <a:srgbClr val="000000"/>
              </a:solidFill>
            </a:endParaRPr>
          </a:p>
          <a:p>
            <a:pPr algn="l" rtl="0" fontAlgn="base"/>
            <a:r>
              <a:rPr lang="en-US" sz="1400" b="0" i="0" dirty="0" err="1">
                <a:solidFill>
                  <a:srgbClr val="000000"/>
                </a:solidFill>
                <a:effectLst/>
              </a:rPr>
              <a:t>Hogeschool</a:t>
            </a:r>
            <a:r>
              <a:rPr lang="en-US" sz="1400" b="0" i="0" dirty="0">
                <a:solidFill>
                  <a:srgbClr val="000000"/>
                </a:solidFill>
                <a:effectLst/>
              </a:rPr>
              <a:t> Gent</a:t>
            </a:r>
            <a:endParaRPr lang="en-US" sz="1400" dirty="0">
              <a:solidFill>
                <a:srgbClr val="000000"/>
              </a:solidFill>
            </a:endParaRPr>
          </a:p>
          <a:p>
            <a:pPr algn="l" rtl="0" fontAlgn="base"/>
            <a:r>
              <a:rPr lang="en-US" sz="1400" b="0" i="0" dirty="0">
                <a:solidFill>
                  <a:srgbClr val="000000"/>
                </a:solidFill>
                <a:effectLst/>
                <a:hlinkClick r:id="rId9"/>
              </a:rPr>
              <a:t>Leen.vanlandschoot@hogent.be</a:t>
            </a:r>
            <a:r>
              <a:rPr lang="en-US" sz="1400" b="0" i="0" dirty="0">
                <a:solidFill>
                  <a:srgbClr val="000000"/>
                </a:solidFill>
                <a:effectLst/>
              </a:rPr>
              <a:t> ​</a:t>
            </a:r>
          </a:p>
          <a:p>
            <a:pPr algn="l" rtl="0" fontAlgn="base"/>
            <a:r>
              <a:rPr lang="en-US" sz="1400" b="0" i="0" dirty="0">
                <a:solidFill>
                  <a:srgbClr val="000000"/>
                </a:solidFill>
                <a:effectLst/>
              </a:rPr>
              <a:t>​</a:t>
            </a:r>
          </a:p>
        </p:txBody>
      </p:sp>
      <p:sp>
        <p:nvSpPr>
          <p:cNvPr id="16" name="Tekstvak 15">
            <a:extLst>
              <a:ext uri="{FF2B5EF4-FFF2-40B4-BE49-F238E27FC236}">
                <a16:creationId xmlns:a16="http://schemas.microsoft.com/office/drawing/2014/main" id="{87FF4DB7-88A6-46EA-9388-63049FF2C960}"/>
              </a:ext>
            </a:extLst>
          </p:cNvPr>
          <p:cNvSpPr txBox="1"/>
          <p:nvPr/>
        </p:nvSpPr>
        <p:spPr>
          <a:xfrm>
            <a:off x="9169894" y="1080478"/>
            <a:ext cx="2974019" cy="954107"/>
          </a:xfrm>
          <a:prstGeom prst="rect">
            <a:avLst/>
          </a:prstGeom>
          <a:noFill/>
        </p:spPr>
        <p:txBody>
          <a:bodyPr wrap="square">
            <a:spAutoFit/>
          </a:bodyPr>
          <a:lstStyle/>
          <a:p>
            <a:pPr algn="l"/>
            <a:r>
              <a:rPr lang="en-US" sz="1400" dirty="0"/>
              <a:t>Dr. Hilde </a:t>
            </a:r>
            <a:r>
              <a:rPr lang="en-US" sz="1400" dirty="0" err="1"/>
              <a:t>Vandenhoudt</a:t>
            </a:r>
            <a:endParaRPr lang="en-US" sz="1400" dirty="0"/>
          </a:p>
          <a:p>
            <a:pPr algn="l"/>
            <a:r>
              <a:rPr lang="en-US" sz="1400" dirty="0"/>
              <a:t>Project Manager </a:t>
            </a:r>
            <a:r>
              <a:rPr lang="en-US" sz="1400" dirty="0" err="1"/>
              <a:t>LiCalab</a:t>
            </a:r>
            <a:endParaRPr lang="en-US" sz="1400" dirty="0"/>
          </a:p>
          <a:p>
            <a:pPr algn="l"/>
            <a:r>
              <a:rPr lang="en-US" sz="1400" dirty="0"/>
              <a:t>Thomas More</a:t>
            </a:r>
          </a:p>
          <a:p>
            <a:pPr algn="l"/>
            <a:r>
              <a:rPr lang="en-US" sz="1400" dirty="0">
                <a:hlinkClick r:id="rId10"/>
              </a:rPr>
              <a:t>Hilde.vandenhoudt@thomasmore.be</a:t>
            </a:r>
            <a:r>
              <a:rPr lang="en-US" sz="1400" dirty="0"/>
              <a:t> </a:t>
            </a:r>
          </a:p>
        </p:txBody>
      </p:sp>
      <p:pic>
        <p:nvPicPr>
          <p:cNvPr id="13" name="Afbeelding 12" descr="Afbeelding met Menselijk gezicht, glimlach, muur, persoon&#10;&#10;Automatisch gegenereerde beschrijving">
            <a:extLst>
              <a:ext uri="{FF2B5EF4-FFF2-40B4-BE49-F238E27FC236}">
                <a16:creationId xmlns:a16="http://schemas.microsoft.com/office/drawing/2014/main" id="{A96BD710-3F8F-88D9-A305-C1D93EF23BE8}"/>
              </a:ext>
            </a:extLst>
          </p:cNvPr>
          <p:cNvPicPr>
            <a:picLocks noChangeAspect="1"/>
          </p:cNvPicPr>
          <p:nvPr/>
        </p:nvPicPr>
        <p:blipFill rotWithShape="1">
          <a:blip r:embed="rId11"/>
          <a:srcRect l="30330" t="13202" r="24245"/>
          <a:stretch/>
        </p:blipFill>
        <p:spPr>
          <a:xfrm>
            <a:off x="8150130" y="3434178"/>
            <a:ext cx="1927974" cy="2073429"/>
          </a:xfrm>
          <a:prstGeom prst="rect">
            <a:avLst/>
          </a:prstGeom>
        </p:spPr>
      </p:pic>
      <p:sp>
        <p:nvSpPr>
          <p:cNvPr id="5" name="Titel 4">
            <a:extLst>
              <a:ext uri="{FF2B5EF4-FFF2-40B4-BE49-F238E27FC236}">
                <a16:creationId xmlns:a16="http://schemas.microsoft.com/office/drawing/2014/main" id="{67050611-B229-0230-1EC4-1E157DB6E601}"/>
              </a:ext>
            </a:extLst>
          </p:cNvPr>
          <p:cNvSpPr>
            <a:spLocks noGrp="1"/>
          </p:cNvSpPr>
          <p:nvPr>
            <p:ph type="title"/>
          </p:nvPr>
        </p:nvSpPr>
        <p:spPr>
          <a:xfrm>
            <a:off x="378449" y="111476"/>
            <a:ext cx="10515600" cy="1325563"/>
          </a:xfrm>
        </p:spPr>
        <p:txBody>
          <a:bodyPr>
            <a:normAutofit/>
          </a:bodyPr>
          <a:lstStyle/>
          <a:p>
            <a:r>
              <a:rPr lang="nl-NL" sz="3200" dirty="0"/>
              <a:t>Dank voor jullie aandacht!</a:t>
            </a:r>
            <a:endParaRPr lang="nl-BE" sz="3200" dirty="0"/>
          </a:p>
        </p:txBody>
      </p:sp>
    </p:spTree>
    <p:extLst>
      <p:ext uri="{BB962C8B-B14F-4D97-AF65-F5344CB8AC3E}">
        <p14:creationId xmlns:p14="http://schemas.microsoft.com/office/powerpoint/2010/main" val="27473995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1AA8C9-0751-EDEF-2C68-4D9D1C29DB6C}"/>
              </a:ext>
            </a:extLst>
          </p:cNvPr>
          <p:cNvSpPr>
            <a:spLocks noGrp="1"/>
          </p:cNvSpPr>
          <p:nvPr>
            <p:ph type="title"/>
          </p:nvPr>
        </p:nvSpPr>
        <p:spPr/>
        <p:txBody>
          <a:bodyPr/>
          <a:lstStyle/>
          <a:p>
            <a:r>
              <a:rPr lang="nl-NL" dirty="0"/>
              <a:t>Referenties</a:t>
            </a:r>
            <a:endParaRPr lang="nl-BE" dirty="0"/>
          </a:p>
        </p:txBody>
      </p:sp>
      <p:sp>
        <p:nvSpPr>
          <p:cNvPr id="3" name="Tijdelijke aanduiding voor inhoud 2">
            <a:extLst>
              <a:ext uri="{FF2B5EF4-FFF2-40B4-BE49-F238E27FC236}">
                <a16:creationId xmlns:a16="http://schemas.microsoft.com/office/drawing/2014/main" id="{F714AFAA-C063-BF11-1755-E1AF973EE3D9}"/>
              </a:ext>
            </a:extLst>
          </p:cNvPr>
          <p:cNvSpPr>
            <a:spLocks noGrp="1"/>
          </p:cNvSpPr>
          <p:nvPr>
            <p:ph idx="1"/>
          </p:nvPr>
        </p:nvSpPr>
        <p:spPr/>
        <p:txBody>
          <a:bodyPr>
            <a:normAutofit/>
          </a:bodyPr>
          <a:lstStyle/>
          <a:p>
            <a:endParaRPr lang="en-US" sz="2000" dirty="0"/>
          </a:p>
          <a:p>
            <a:endParaRPr lang="en-US" sz="2000" dirty="0"/>
          </a:p>
          <a:p>
            <a:endParaRPr lang="nl-BE" sz="2000" dirty="0"/>
          </a:p>
          <a:p>
            <a:endParaRPr lang="nl-BE" dirty="0"/>
          </a:p>
        </p:txBody>
      </p:sp>
      <p:sp>
        <p:nvSpPr>
          <p:cNvPr id="4" name="Rectangle 1">
            <a:extLst>
              <a:ext uri="{FF2B5EF4-FFF2-40B4-BE49-F238E27FC236}">
                <a16:creationId xmlns:a16="http://schemas.microsoft.com/office/drawing/2014/main" id="{46051383-534E-3421-9149-117521668975}"/>
              </a:ext>
            </a:extLst>
          </p:cNvPr>
          <p:cNvSpPr>
            <a:spLocks noChangeArrowheads="1"/>
          </p:cNvSpPr>
          <p:nvPr/>
        </p:nvSpPr>
        <p:spPr bwMode="auto">
          <a:xfrm>
            <a:off x="737117" y="1736769"/>
            <a:ext cx="10786189" cy="404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171450" indent="-171450">
              <a:lnSpc>
                <a:spcPct val="100000"/>
              </a:lnSpc>
              <a:buFont typeface="Arial" panose="020B0604020202020204" pitchFamily="34" charset="0"/>
              <a:buChar char="•"/>
            </a:pPr>
            <a:r>
              <a:rPr lang="en-US" altLang="nl-BE" sz="1500" dirty="0">
                <a:latin typeface="Calibri" panose="020F0502020204030204" pitchFamily="34" charset="0"/>
                <a:ea typeface="Lato Light" panose="020F0502020204030203" pitchFamily="34" charset="0"/>
                <a:cs typeface="Times New Roman" panose="02020603050405020304" pitchFamily="18" charset="0"/>
              </a:rPr>
              <a:t>Barnett, K. M. (2012, May 10). Epidemiology of multimorbidity and implications for health care, research, and medical education: a cross-sectional study. Lancet, pp. 37-43.</a:t>
            </a:r>
            <a:endParaRPr lang="nl-BE" altLang="nl-BE" sz="1500" dirty="0">
              <a:latin typeface="Calibri" panose="020F0502020204030204" pitchFamily="34" charset="0"/>
              <a:ea typeface="Lato Light" panose="020F0502020204030203" pitchFamily="34" charset="0"/>
              <a:cs typeface="Times New Roman" panose="02020603050405020304" pitchFamily="18" charset="0"/>
            </a:endParaRPr>
          </a:p>
          <a:p>
            <a:pPr marL="171450" indent="-171450">
              <a:lnSpc>
                <a:spcPct val="100000"/>
              </a:lnSpc>
              <a:buFont typeface="Arial" panose="020B0604020202020204" pitchFamily="34" charset="0"/>
              <a:buChar char="•"/>
            </a:pPr>
            <a:r>
              <a:rPr lang="en-US" altLang="nl-BE" sz="1500" dirty="0">
                <a:latin typeface="Calibri" panose="020F0502020204030204" pitchFamily="34" charset="0"/>
                <a:ea typeface="Lato Light" panose="020F0502020204030203" pitchFamily="34" charset="0"/>
                <a:cs typeface="Times New Roman" panose="02020603050405020304" pitchFamily="18" charset="0"/>
              </a:rPr>
              <a:t>Barr, H. F. (2017). CAIPE (2017) Interprofessional Education Guidelines. The Centre for the Advancement of Interprofessional Education. Retrieved from https://www.caipe.org/resources/publications/caipe-publications/caipe-2017-interprofessional-education-guidelines-barr-h-ford-j-gray-r-helme-m-hutchings-m-low-h-machin-reeves-s</a:t>
            </a:r>
            <a:endParaRPr lang="nl-BE" altLang="nl-BE" sz="1500" dirty="0">
              <a:latin typeface="Calibri" panose="020F0502020204030204" pitchFamily="34" charset="0"/>
              <a:ea typeface="Lato Light" panose="020F0502020204030203" pitchFamily="34" charset="0"/>
              <a:cs typeface="Times New Roman" panose="02020603050405020304" pitchFamily="18" charset="0"/>
            </a:endParaRPr>
          </a:p>
          <a:p>
            <a:pPr marL="171450" indent="-171450">
              <a:lnSpc>
                <a:spcPct val="100000"/>
              </a:lnSpc>
              <a:buFont typeface="Arial" panose="020B0604020202020204" pitchFamily="34" charset="0"/>
              <a:buChar char="•"/>
            </a:pPr>
            <a:r>
              <a:rPr lang="en-US" altLang="nl-BE" sz="1500" dirty="0">
                <a:latin typeface="Calibri" panose="020F0502020204030204" pitchFamily="34" charset="0"/>
                <a:ea typeface="Lato Light" panose="020F0502020204030203" pitchFamily="34" charset="0"/>
                <a:cs typeface="Times New Roman" panose="02020603050405020304" pitchFamily="18" charset="0"/>
              </a:rPr>
              <a:t>Bergman, E. M. (2013, Mar-Apr). Constructive, collaborative, contextual, and self-directed learning in surface anatomy education. Anatomical sciences education, pp. 114-124. </a:t>
            </a:r>
            <a:r>
              <a:rPr lang="en-US" altLang="nl-BE" sz="1500" dirty="0" err="1">
                <a:latin typeface="Calibri" panose="020F0502020204030204" pitchFamily="34" charset="0"/>
                <a:ea typeface="Lato Light" panose="020F0502020204030203" pitchFamily="34" charset="0"/>
                <a:cs typeface="Times New Roman" panose="02020603050405020304" pitchFamily="18" charset="0"/>
              </a:rPr>
              <a:t>doi:https</a:t>
            </a:r>
            <a:r>
              <a:rPr lang="en-US" altLang="nl-BE" sz="1500" dirty="0">
                <a:latin typeface="Calibri" panose="020F0502020204030204" pitchFamily="34" charset="0"/>
                <a:ea typeface="Lato Light" panose="020F0502020204030203" pitchFamily="34" charset="0"/>
                <a:cs typeface="Times New Roman" panose="02020603050405020304" pitchFamily="18" charset="0"/>
              </a:rPr>
              <a:t>://doi.org/10.1002/ase.1306</a:t>
            </a:r>
            <a:endParaRPr lang="nl-BE" altLang="nl-BE" sz="1500" dirty="0">
              <a:latin typeface="Calibri" panose="020F0502020204030204" pitchFamily="34" charset="0"/>
              <a:ea typeface="Lato Light" panose="020F0502020204030203" pitchFamily="34" charset="0"/>
              <a:cs typeface="Times New Roman" panose="02020603050405020304" pitchFamily="18" charset="0"/>
            </a:endParaRPr>
          </a:p>
          <a:p>
            <a:pPr marL="171450" indent="-171450">
              <a:lnSpc>
                <a:spcPct val="100000"/>
              </a:lnSpc>
              <a:buFont typeface="Arial" panose="020B0604020202020204" pitchFamily="34" charset="0"/>
              <a:buChar char="•"/>
            </a:pPr>
            <a:r>
              <a:rPr lang="en-US" altLang="nl-BE" sz="1500" dirty="0" err="1">
                <a:latin typeface="Calibri" panose="020F0502020204030204" pitchFamily="34" charset="0"/>
                <a:ea typeface="Lato Light" panose="020F0502020204030203" pitchFamily="34" charset="0"/>
                <a:cs typeface="Times New Roman" panose="02020603050405020304" pitchFamily="18" charset="0"/>
              </a:rPr>
              <a:t>Boeykens</a:t>
            </a:r>
            <a:r>
              <a:rPr lang="en-US" altLang="nl-BE" sz="1500" dirty="0">
                <a:latin typeface="Calibri" panose="020F0502020204030204" pitchFamily="34" charset="0"/>
                <a:ea typeface="Lato Light" panose="020F0502020204030203" pitchFamily="34" charset="0"/>
                <a:cs typeface="Times New Roman" panose="02020603050405020304" pitchFamily="18" charset="0"/>
              </a:rPr>
              <a:t>, D. S. (2022, </a:t>
            </a:r>
            <a:r>
              <a:rPr lang="en-US" altLang="nl-BE" sz="1500" dirty="0" err="1">
                <a:latin typeface="Calibri" panose="020F0502020204030204" pitchFamily="34" charset="0"/>
                <a:ea typeface="Lato Light" panose="020F0502020204030203" pitchFamily="34" charset="0"/>
                <a:cs typeface="Times New Roman" panose="02020603050405020304" pitchFamily="18" charset="0"/>
              </a:rPr>
              <a:t>Febr</a:t>
            </a:r>
            <a:r>
              <a:rPr lang="en-US" altLang="nl-BE" sz="1500" dirty="0">
                <a:latin typeface="Calibri" panose="020F0502020204030204" pitchFamily="34" charset="0"/>
                <a:ea typeface="Lato Light" panose="020F0502020204030203" pitchFamily="34" charset="0"/>
                <a:cs typeface="Times New Roman" panose="02020603050405020304" pitchFamily="18" charset="0"/>
              </a:rPr>
              <a:t> 17). How do people living with chronic conditions and their informal caregivers experience primary care? A phenomenological- hermeneutical study. Journal of clinical nursing. </a:t>
            </a:r>
            <a:r>
              <a:rPr lang="en-US" altLang="nl-BE" sz="1500" dirty="0" err="1">
                <a:latin typeface="Calibri" panose="020F0502020204030204" pitchFamily="34" charset="0"/>
                <a:ea typeface="Lato Light" panose="020F0502020204030203" pitchFamily="34" charset="0"/>
                <a:cs typeface="Times New Roman" panose="02020603050405020304" pitchFamily="18" charset="0"/>
              </a:rPr>
              <a:t>doi:https</a:t>
            </a:r>
            <a:r>
              <a:rPr lang="en-US" altLang="nl-BE" sz="1500" dirty="0">
                <a:latin typeface="Calibri" panose="020F0502020204030204" pitchFamily="34" charset="0"/>
                <a:ea typeface="Lato Light" panose="020F0502020204030203" pitchFamily="34" charset="0"/>
                <a:cs typeface="Times New Roman" panose="02020603050405020304" pitchFamily="18" charset="0"/>
              </a:rPr>
              <a:t>://doi.org/10.1111/jocn.16243</a:t>
            </a:r>
            <a:endParaRPr lang="nl-BE" altLang="nl-BE" sz="1500" dirty="0">
              <a:latin typeface="Calibri" panose="020F0502020204030204" pitchFamily="34" charset="0"/>
              <a:ea typeface="Lato Light" panose="020F0502020204030203" pitchFamily="34" charset="0"/>
              <a:cs typeface="Times New Roman" panose="02020603050405020304" pitchFamily="18" charset="0"/>
            </a:endParaRPr>
          </a:p>
          <a:p>
            <a:pPr marL="171450" indent="-171450">
              <a:lnSpc>
                <a:spcPct val="100000"/>
              </a:lnSpc>
              <a:buFont typeface="Arial" panose="020B0604020202020204" pitchFamily="34" charset="0"/>
              <a:buChar char="•"/>
            </a:pPr>
            <a:r>
              <a:rPr lang="en-US" altLang="nl-BE" sz="1500" dirty="0" err="1">
                <a:latin typeface="Calibri" panose="020F0502020204030204" pitchFamily="34" charset="0"/>
                <a:ea typeface="Lato Light" panose="020F0502020204030203" pitchFamily="34" charset="0"/>
                <a:cs typeface="Times New Roman" panose="02020603050405020304" pitchFamily="18" charset="0"/>
              </a:rPr>
              <a:t>Chimea</a:t>
            </a:r>
            <a:r>
              <a:rPr lang="en-US" altLang="nl-BE" sz="1500" dirty="0">
                <a:latin typeface="Calibri" panose="020F0502020204030204" pitchFamily="34" charset="0"/>
                <a:ea typeface="Lato Light" panose="020F0502020204030203" pitchFamily="34" charset="0"/>
                <a:cs typeface="Times New Roman" panose="02020603050405020304" pitchFamily="18" charset="0"/>
              </a:rPr>
              <a:t>, T. K. (2020). Assessment of clinical competence in competency-based education. </a:t>
            </a:r>
            <a:r>
              <a:rPr lang="fr-FR" altLang="nl-BE" sz="1500" dirty="0">
                <a:latin typeface="Calibri" panose="020F0502020204030204" pitchFamily="34" charset="0"/>
                <a:ea typeface="Lato Light" panose="020F0502020204030203" pitchFamily="34" charset="0"/>
                <a:cs typeface="Times New Roman" panose="02020603050405020304" pitchFamily="18" charset="0"/>
              </a:rPr>
              <a:t>Canadian journal of dental </a:t>
            </a:r>
            <a:r>
              <a:rPr lang="fr-FR" altLang="nl-BE" sz="1500" dirty="0" err="1">
                <a:latin typeface="Calibri" panose="020F0502020204030204" pitchFamily="34" charset="0"/>
                <a:ea typeface="Lato Light" panose="020F0502020204030203" pitchFamily="34" charset="0"/>
                <a:cs typeface="Times New Roman" panose="02020603050405020304" pitchFamily="18" charset="0"/>
              </a:rPr>
              <a:t>hygiene</a:t>
            </a:r>
            <a:r>
              <a:rPr lang="fr-FR" altLang="nl-BE" sz="1500" dirty="0">
                <a:latin typeface="Calibri" panose="020F0502020204030204" pitchFamily="34" charset="0"/>
                <a:ea typeface="Lato Light" panose="020F0502020204030203" pitchFamily="34" charset="0"/>
                <a:cs typeface="Times New Roman" panose="02020603050405020304" pitchFamily="18" charset="0"/>
              </a:rPr>
              <a:t> : CJDH = Journal canadien de l'</a:t>
            </a:r>
            <a:r>
              <a:rPr lang="fr-FR" altLang="nl-BE" sz="1500" dirty="0" err="1">
                <a:latin typeface="Calibri" panose="020F0502020204030204" pitchFamily="34" charset="0"/>
                <a:ea typeface="Lato Light" panose="020F0502020204030203" pitchFamily="34" charset="0"/>
                <a:cs typeface="Times New Roman" panose="02020603050405020304" pitchFamily="18" charset="0"/>
              </a:rPr>
              <a:t>hygiene</a:t>
            </a:r>
            <a:r>
              <a:rPr lang="fr-FR" altLang="nl-BE" sz="1500" dirty="0">
                <a:latin typeface="Calibri" panose="020F0502020204030204" pitchFamily="34" charset="0"/>
                <a:ea typeface="Lato Light" panose="020F0502020204030203" pitchFamily="34" charset="0"/>
                <a:cs typeface="Times New Roman" panose="02020603050405020304" pitchFamily="18" charset="0"/>
              </a:rPr>
              <a:t> dentaire : JCHD, pp. 83–91.</a:t>
            </a:r>
            <a:endParaRPr lang="nl-BE" altLang="nl-BE" sz="1500" dirty="0">
              <a:latin typeface="Calibri" panose="020F0502020204030204" pitchFamily="34" charset="0"/>
              <a:ea typeface="Lato Light" panose="020F0502020204030203" pitchFamily="34" charset="0"/>
              <a:cs typeface="Times New Roman" panose="02020603050405020304" pitchFamily="18" charset="0"/>
            </a:endParaRPr>
          </a:p>
          <a:p>
            <a:pPr marL="171450" indent="-171450">
              <a:lnSpc>
                <a:spcPct val="100000"/>
              </a:lnSpc>
              <a:buFont typeface="Arial" panose="020B0604020202020204" pitchFamily="34" charset="0"/>
              <a:buChar char="•"/>
            </a:pPr>
            <a:r>
              <a:rPr lang="en-US" altLang="nl-BE" sz="1500" dirty="0">
                <a:latin typeface="Calibri" panose="020F0502020204030204" pitchFamily="34" charset="0"/>
                <a:ea typeface="Lato Light" panose="020F0502020204030203" pitchFamily="34" charset="0"/>
                <a:cs typeface="Times New Roman" panose="02020603050405020304" pitchFamily="18" charset="0"/>
              </a:rPr>
              <a:t>Collins, A. (1992). Toward a Design Science of Education. In: Scanlon, E., O’Shea, T. (eds) New Directions in Educational Technology. (pp. 15-22). Berlin, Heidelberg: NATO ASI Series, vol 96. Springer. </a:t>
            </a:r>
            <a:r>
              <a:rPr lang="en-US" altLang="nl-BE" sz="1500" dirty="0" err="1">
                <a:latin typeface="Calibri" panose="020F0502020204030204" pitchFamily="34" charset="0"/>
                <a:ea typeface="Lato Light" panose="020F0502020204030203" pitchFamily="34" charset="0"/>
                <a:cs typeface="Times New Roman" panose="02020603050405020304" pitchFamily="18" charset="0"/>
              </a:rPr>
              <a:t>doi:https</a:t>
            </a:r>
            <a:r>
              <a:rPr lang="en-US" altLang="nl-BE" sz="1500" dirty="0">
                <a:latin typeface="Calibri" panose="020F0502020204030204" pitchFamily="34" charset="0"/>
                <a:ea typeface="Lato Light" panose="020F0502020204030203" pitchFamily="34" charset="0"/>
                <a:cs typeface="Times New Roman" panose="02020603050405020304" pitchFamily="18" charset="0"/>
              </a:rPr>
              <a:t>://doi.org/10.1007/978-3-642-77750-9_2</a:t>
            </a:r>
          </a:p>
          <a:p>
            <a:pPr marL="171450" indent="-171450">
              <a:buFont typeface="Arial" panose="020B0604020202020204" pitchFamily="34" charset="0"/>
              <a:buChar char="•"/>
            </a:pPr>
            <a:r>
              <a:rPr lang="en-US" altLang="nl-BE" sz="1500" dirty="0">
                <a:latin typeface="Calibri" panose="020F0502020204030204" pitchFamily="34" charset="0"/>
                <a:ea typeface="Lato Light" panose="020F0502020204030203" pitchFamily="34" charset="0"/>
                <a:cs typeface="Times New Roman" panose="02020603050405020304" pitchFamily="18" charset="0"/>
              </a:rPr>
              <a:t>Della, F. (2010). Interprofessional Education. In T. Swanwick, Understanding Medical Education: Evidence, Theory and Practice (pp. 53-68). The Association for the Study of Medical Education. </a:t>
            </a:r>
            <a:r>
              <a:rPr lang="en-US" altLang="nl-BE" sz="1500" dirty="0" err="1">
                <a:latin typeface="Calibri" panose="020F0502020204030204" pitchFamily="34" charset="0"/>
                <a:ea typeface="Lato Light" panose="020F0502020204030203" pitchFamily="34" charset="0"/>
                <a:cs typeface="Times New Roman" panose="02020603050405020304" pitchFamily="18" charset="0"/>
              </a:rPr>
              <a:t>doi</a:t>
            </a:r>
            <a:r>
              <a:rPr lang="en-US" altLang="nl-BE" sz="1500" dirty="0">
                <a:latin typeface="Calibri" panose="020F0502020204030204" pitchFamily="34" charset="0"/>
                <a:ea typeface="Lato Light" panose="020F0502020204030203" pitchFamily="34" charset="0"/>
                <a:cs typeface="Times New Roman" panose="02020603050405020304" pitchFamily="18" charset="0"/>
              </a:rPr>
              <a:t>: https://doi.org/10.1002/9781444320282.ch4</a:t>
            </a:r>
            <a:endParaRPr lang="nl-BE" altLang="nl-BE" sz="1500" dirty="0">
              <a:latin typeface="Calibri" panose="020F0502020204030204" pitchFamily="34" charset="0"/>
              <a:ea typeface="Lato Light" panose="020F0502020204030203" pitchFamily="34" charset="0"/>
              <a:cs typeface="Times New Roman" panose="02020603050405020304" pitchFamily="18"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nl-BE" altLang="nl-BE" sz="3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942660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1AA8C9-0751-EDEF-2C68-4D9D1C29DB6C}"/>
              </a:ext>
            </a:extLst>
          </p:cNvPr>
          <p:cNvSpPr>
            <a:spLocks noGrp="1"/>
          </p:cNvSpPr>
          <p:nvPr>
            <p:ph type="title"/>
          </p:nvPr>
        </p:nvSpPr>
        <p:spPr/>
        <p:txBody>
          <a:bodyPr/>
          <a:lstStyle/>
          <a:p>
            <a:r>
              <a:rPr lang="nl-NL" dirty="0"/>
              <a:t>Referenties</a:t>
            </a:r>
            <a:endParaRPr lang="nl-BE" dirty="0"/>
          </a:p>
        </p:txBody>
      </p:sp>
      <p:sp>
        <p:nvSpPr>
          <p:cNvPr id="3" name="Tijdelijke aanduiding voor inhoud 2">
            <a:extLst>
              <a:ext uri="{FF2B5EF4-FFF2-40B4-BE49-F238E27FC236}">
                <a16:creationId xmlns:a16="http://schemas.microsoft.com/office/drawing/2014/main" id="{F714AFAA-C063-BF11-1755-E1AF973EE3D9}"/>
              </a:ext>
            </a:extLst>
          </p:cNvPr>
          <p:cNvSpPr>
            <a:spLocks noGrp="1"/>
          </p:cNvSpPr>
          <p:nvPr>
            <p:ph idx="1"/>
          </p:nvPr>
        </p:nvSpPr>
        <p:spPr/>
        <p:txBody>
          <a:bodyPr>
            <a:normAutofit/>
          </a:bodyPr>
          <a:lstStyle/>
          <a:p>
            <a:endParaRPr lang="en-US" sz="2000" dirty="0"/>
          </a:p>
          <a:p>
            <a:endParaRPr lang="en-US" sz="2000" dirty="0"/>
          </a:p>
          <a:p>
            <a:endParaRPr lang="nl-BE" sz="2000" dirty="0"/>
          </a:p>
          <a:p>
            <a:endParaRPr lang="nl-BE" dirty="0"/>
          </a:p>
        </p:txBody>
      </p:sp>
      <p:sp>
        <p:nvSpPr>
          <p:cNvPr id="4" name="Rectangle 1">
            <a:extLst>
              <a:ext uri="{FF2B5EF4-FFF2-40B4-BE49-F238E27FC236}">
                <a16:creationId xmlns:a16="http://schemas.microsoft.com/office/drawing/2014/main" id="{46051383-534E-3421-9149-117521668975}"/>
              </a:ext>
            </a:extLst>
          </p:cNvPr>
          <p:cNvSpPr>
            <a:spLocks noChangeArrowheads="1"/>
          </p:cNvSpPr>
          <p:nvPr/>
        </p:nvSpPr>
        <p:spPr bwMode="auto">
          <a:xfrm>
            <a:off x="838199" y="1860316"/>
            <a:ext cx="10750421" cy="381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171450" marR="0" lvl="0" indent="-171450">
              <a:buClrTx/>
              <a:buSzTx/>
              <a:buFont typeface="Arial" panose="020B0604020202020204" pitchFamily="34" charset="0"/>
              <a:buChar char="•"/>
              <a:tabLst/>
            </a:pPr>
            <a:r>
              <a:rPr lang="nl-BE" altLang="nl-BE" sz="1500" dirty="0" err="1">
                <a:latin typeface="Calibri" panose="020F0502020204030204" pitchFamily="34" charset="0"/>
                <a:ea typeface="Lato Light" panose="020F0502020204030203" pitchFamily="34" charset="0"/>
                <a:cs typeface="Times New Roman" panose="02020603050405020304" pitchFamily="18" charset="0"/>
              </a:rPr>
              <a:t>Dochy</a:t>
            </a:r>
            <a:r>
              <a:rPr lang="nl-BE" altLang="nl-BE" sz="1500" dirty="0">
                <a:latin typeface="Calibri" panose="020F0502020204030204" pitchFamily="34" charset="0"/>
                <a:ea typeface="Lato Light" panose="020F0502020204030203" pitchFamily="34" charset="0"/>
                <a:cs typeface="Times New Roman" panose="02020603050405020304" pitchFamily="18" charset="0"/>
              </a:rPr>
              <a:t>, F. (2015). High impact </a:t>
            </a:r>
            <a:r>
              <a:rPr lang="nl-BE" altLang="nl-BE" sz="1500" dirty="0" err="1">
                <a:latin typeface="Calibri" panose="020F0502020204030204" pitchFamily="34" charset="0"/>
                <a:ea typeface="Lato Light" panose="020F0502020204030203" pitchFamily="34" charset="0"/>
                <a:cs typeface="Times New Roman" panose="02020603050405020304" pitchFamily="18" charset="0"/>
              </a:rPr>
              <a:t>learning</a:t>
            </a:r>
            <a:r>
              <a:rPr lang="nl-BE" altLang="nl-BE" sz="1500" dirty="0">
                <a:latin typeface="Calibri" panose="020F0502020204030204" pitchFamily="34" charset="0"/>
                <a:ea typeface="Lato Light" panose="020F0502020204030203" pitchFamily="34" charset="0"/>
                <a:cs typeface="Times New Roman" panose="02020603050405020304" pitchFamily="18" charset="0"/>
              </a:rPr>
              <a:t> anno 2022: model voor de toekomst -Over aanpak en sturing. </a:t>
            </a:r>
            <a:r>
              <a:rPr lang="en-US" altLang="nl-BE" sz="1500" dirty="0">
                <a:latin typeface="Calibri" panose="020F0502020204030204" pitchFamily="34" charset="0"/>
                <a:ea typeface="Lato Light" panose="020F0502020204030203" pitchFamily="34" charset="0"/>
                <a:cs typeface="Times New Roman" panose="02020603050405020304" pitchFamily="18" charset="0"/>
              </a:rPr>
              <a:t>Retrieved from http://docplayer.nl/4149517-High-impact-learning-anno-2022-model-voor-de-toekomst-over-aanpak-en-sturing-door-filip-dochy.html</a:t>
            </a:r>
            <a:endParaRPr lang="nl-BE" altLang="nl-BE" sz="1500" dirty="0">
              <a:latin typeface="Calibri" panose="020F0502020204030204" pitchFamily="34" charset="0"/>
              <a:ea typeface="Lato Light" panose="020F0502020204030203" pitchFamily="34" charset="0"/>
              <a:cs typeface="Times New Roman" panose="02020603050405020304" pitchFamily="18" charset="0"/>
            </a:endParaRPr>
          </a:p>
          <a:p>
            <a:pPr marL="171450" marR="0" lvl="0" indent="-171450">
              <a:buClrTx/>
              <a:buSzTx/>
              <a:buFont typeface="Arial" panose="020B0604020202020204" pitchFamily="34" charset="0"/>
              <a:buChar char="•"/>
              <a:tabLst/>
            </a:pPr>
            <a:r>
              <a:rPr lang="nl-BE" altLang="nl-BE" sz="1500" dirty="0" err="1">
                <a:latin typeface="Calibri" panose="020F0502020204030204" pitchFamily="34" charset="0"/>
                <a:ea typeface="Lato Light" panose="020F0502020204030203" pitchFamily="34" charset="0"/>
                <a:cs typeface="Times New Roman" panose="02020603050405020304" pitchFamily="18" charset="0"/>
              </a:rPr>
              <a:t>Dochy</a:t>
            </a:r>
            <a:r>
              <a:rPr lang="nl-BE" altLang="nl-BE" sz="1500" dirty="0">
                <a:latin typeface="Calibri" panose="020F0502020204030204" pitchFamily="34" charset="0"/>
                <a:ea typeface="Lato Light" panose="020F0502020204030203" pitchFamily="34" charset="0"/>
                <a:cs typeface="Times New Roman" panose="02020603050405020304" pitchFamily="18" charset="0"/>
              </a:rPr>
              <a:t>, F. B. (2015). Bouwstenen voor. Amsterdam: Boom Lemma Uitgevers. </a:t>
            </a:r>
            <a:r>
              <a:rPr lang="nl-BE" altLang="nl-BE" sz="1500" dirty="0" err="1">
                <a:latin typeface="Calibri" panose="020F0502020204030204" pitchFamily="34" charset="0"/>
                <a:ea typeface="Lato Light" panose="020F0502020204030203" pitchFamily="34" charset="0"/>
                <a:cs typeface="Times New Roman" panose="02020603050405020304" pitchFamily="18" charset="0"/>
              </a:rPr>
              <a:t>Retrieved</a:t>
            </a:r>
            <a:r>
              <a:rPr lang="nl-BE" altLang="nl-BE" sz="1500" dirty="0">
                <a:latin typeface="Calibri" panose="020F0502020204030204" pitchFamily="34" charset="0"/>
                <a:ea typeface="Lato Light" panose="020F0502020204030203" pitchFamily="34" charset="0"/>
                <a:cs typeface="Times New Roman" panose="02020603050405020304" pitchFamily="18" charset="0"/>
              </a:rPr>
              <a:t> </a:t>
            </a:r>
            <a:r>
              <a:rPr lang="nl-BE" altLang="nl-BE" sz="1500" dirty="0" err="1">
                <a:latin typeface="Calibri" panose="020F0502020204030204" pitchFamily="34" charset="0"/>
                <a:ea typeface="Lato Light" panose="020F0502020204030203" pitchFamily="34" charset="0"/>
                <a:cs typeface="Times New Roman" panose="02020603050405020304" pitchFamily="18" charset="0"/>
              </a:rPr>
              <a:t>from</a:t>
            </a:r>
            <a:r>
              <a:rPr lang="nl-BE" altLang="nl-BE" sz="1500" dirty="0">
                <a:latin typeface="Calibri" panose="020F0502020204030204" pitchFamily="34" charset="0"/>
                <a:ea typeface="Lato Light" panose="020F0502020204030203" pitchFamily="34" charset="0"/>
                <a:cs typeface="Times New Roman" panose="02020603050405020304" pitchFamily="18" charset="0"/>
              </a:rPr>
              <a:t> https://www.boomhogeronderwijs.nl/media/7/9789089538482_inkijkexemplaar.pdf</a:t>
            </a:r>
          </a:p>
          <a:p>
            <a:pPr marL="171450" marR="0" lvl="0" indent="-171450">
              <a:buClrTx/>
              <a:buSzTx/>
              <a:buFont typeface="Arial" panose="020B0604020202020204" pitchFamily="34" charset="0"/>
              <a:buChar char="•"/>
              <a:tabLst/>
            </a:pPr>
            <a:r>
              <a:rPr lang="nl-BE" altLang="nl-BE" sz="1500" dirty="0">
                <a:latin typeface="Calibri" panose="020F0502020204030204" pitchFamily="34" charset="0"/>
                <a:ea typeface="Lato Light" panose="020F0502020204030203" pitchFamily="34" charset="0"/>
                <a:cs typeface="Times New Roman" panose="02020603050405020304" pitchFamily="18" charset="0"/>
              </a:rPr>
              <a:t>Evans, P. S. (2019). U4IoT_LivingLabMethodology_Handbook. U4IoT Consortium. </a:t>
            </a:r>
            <a:r>
              <a:rPr lang="en-US" altLang="nl-BE" sz="1500" dirty="0">
                <a:latin typeface="Calibri" panose="020F0502020204030204" pitchFamily="34" charset="0"/>
                <a:ea typeface="Lato Light" panose="020F0502020204030203" pitchFamily="34" charset="0"/>
                <a:cs typeface="Times New Roman" panose="02020603050405020304" pitchFamily="18" charset="0"/>
              </a:rPr>
              <a:t>Retrieved from https://www.iscapeproject.eu/project/living-lab-methodology/ </a:t>
            </a:r>
            <a:endParaRPr lang="nl-BE" altLang="nl-BE" sz="1500" dirty="0">
              <a:latin typeface="Calibri" panose="020F0502020204030204" pitchFamily="34" charset="0"/>
              <a:ea typeface="Lato Light" panose="020F0502020204030203" pitchFamily="34" charset="0"/>
              <a:cs typeface="Times New Roman" panose="02020603050405020304" pitchFamily="18" charset="0"/>
            </a:endParaRPr>
          </a:p>
          <a:p>
            <a:pPr marL="171450" marR="0" lvl="0" indent="-171450">
              <a:buClrTx/>
              <a:buSzTx/>
              <a:buFont typeface="Arial" panose="020B0604020202020204" pitchFamily="34" charset="0"/>
              <a:buChar char="•"/>
              <a:tabLst/>
            </a:pPr>
            <a:r>
              <a:rPr lang="en-US" altLang="nl-BE" sz="1500" dirty="0" err="1">
                <a:latin typeface="Calibri" panose="020F0502020204030204" pitchFamily="34" charset="0"/>
                <a:ea typeface="Lato Light" panose="020F0502020204030203" pitchFamily="34" charset="0"/>
                <a:cs typeface="Times New Roman" panose="02020603050405020304" pitchFamily="18" charset="0"/>
              </a:rPr>
              <a:t>Farjad</a:t>
            </a:r>
            <a:r>
              <a:rPr lang="en-US" altLang="nl-BE" sz="1500" dirty="0">
                <a:latin typeface="Calibri" panose="020F0502020204030204" pitchFamily="34" charset="0"/>
                <a:ea typeface="Lato Light" panose="020F0502020204030203" pitchFamily="34" charset="0"/>
                <a:cs typeface="Times New Roman" panose="02020603050405020304" pitchFamily="18" charset="0"/>
              </a:rPr>
              <a:t>, S. (2012). The Evaluation Effectiveness of Training Courses in University by Kirkpatrick Model (Case Study: </a:t>
            </a:r>
            <a:r>
              <a:rPr lang="en-US" altLang="nl-BE" sz="1500" dirty="0" err="1">
                <a:latin typeface="Calibri" panose="020F0502020204030204" pitchFamily="34" charset="0"/>
                <a:ea typeface="Lato Light" panose="020F0502020204030203" pitchFamily="34" charset="0"/>
                <a:cs typeface="Times New Roman" panose="02020603050405020304" pitchFamily="18" charset="0"/>
              </a:rPr>
              <a:t>Islamshahr</a:t>
            </a:r>
            <a:r>
              <a:rPr lang="en-US" altLang="nl-BE" sz="1500" dirty="0">
                <a:latin typeface="Calibri" panose="020F0502020204030204" pitchFamily="34" charset="0"/>
                <a:ea typeface="Lato Light" panose="020F0502020204030203" pitchFamily="34" charset="0"/>
                <a:cs typeface="Times New Roman" panose="02020603050405020304" pitchFamily="18" charset="0"/>
              </a:rPr>
              <a:t> University). Procedia - Social and Behavioral Sciences, pp. 2837-2841. </a:t>
            </a:r>
            <a:r>
              <a:rPr lang="en-US" altLang="nl-BE" sz="1500" dirty="0" err="1">
                <a:latin typeface="Calibri" panose="020F0502020204030204" pitchFamily="34" charset="0"/>
                <a:ea typeface="Lato Light" panose="020F0502020204030203" pitchFamily="34" charset="0"/>
                <a:cs typeface="Times New Roman" panose="02020603050405020304" pitchFamily="18" charset="0"/>
              </a:rPr>
              <a:t>doi:https</a:t>
            </a:r>
            <a:r>
              <a:rPr lang="en-US" altLang="nl-BE" sz="1500" dirty="0">
                <a:latin typeface="Calibri" panose="020F0502020204030204" pitchFamily="34" charset="0"/>
                <a:ea typeface="Lato Light" panose="020F0502020204030203" pitchFamily="34" charset="0"/>
                <a:cs typeface="Times New Roman" panose="02020603050405020304" pitchFamily="18" charset="0"/>
              </a:rPr>
              <a:t>://doi.org/10.1016/j.sbspro.2012.05.573</a:t>
            </a:r>
            <a:endParaRPr lang="nl-BE" altLang="nl-BE" sz="1500" dirty="0">
              <a:latin typeface="Calibri" panose="020F0502020204030204" pitchFamily="34" charset="0"/>
              <a:ea typeface="Lato Light" panose="020F0502020204030203" pitchFamily="34" charset="0"/>
              <a:cs typeface="Times New Roman" panose="02020603050405020304" pitchFamily="18" charset="0"/>
            </a:endParaRPr>
          </a:p>
          <a:p>
            <a:pPr marL="171450" marR="0" lvl="0" indent="-171450">
              <a:buClrTx/>
              <a:buSzTx/>
              <a:buFont typeface="Arial" panose="020B0604020202020204" pitchFamily="34" charset="0"/>
              <a:buChar char="•"/>
              <a:tabLst/>
            </a:pPr>
            <a:r>
              <a:rPr lang="en-US" altLang="nl-BE" sz="1500" dirty="0">
                <a:latin typeface="Calibri" panose="020F0502020204030204" pitchFamily="34" charset="0"/>
                <a:ea typeface="Lato Light" panose="020F0502020204030203" pitchFamily="34" charset="0"/>
                <a:cs typeface="Times New Roman" panose="02020603050405020304" pitchFamily="18" charset="0"/>
              </a:rPr>
              <a:t>Ford, J. G. (2021). CAIPE (2021) Interprofessional Education Handbook: For Educators and Practitioners incorporating Integrated Care and Values-based Practice. The Centre for the Advancement of Interprofessional Education. Retrieved from https://www.caipe.org/resources/publications/caipe-publications/caipe-2021-a-new-caipe-interprofessional-education-handbook-2021-ipe-incorporating-values-based-practice-ford-j-gray-r</a:t>
            </a:r>
            <a:endParaRPr lang="nl-BE" altLang="nl-BE" sz="1500" dirty="0">
              <a:latin typeface="Calibri" panose="020F0502020204030204" pitchFamily="34" charset="0"/>
              <a:ea typeface="Lato Light" panose="020F0502020204030203" pitchFamily="34" charset="0"/>
              <a:cs typeface="Times New Roman" panose="02020603050405020304" pitchFamily="18" charset="0"/>
            </a:endParaRPr>
          </a:p>
          <a:p>
            <a:pPr marL="171450" marR="0" lvl="0" indent="-171450">
              <a:buClrTx/>
              <a:buSzTx/>
              <a:buFont typeface="Arial" panose="020B0604020202020204" pitchFamily="34" charset="0"/>
              <a:buChar char="•"/>
              <a:tabLst/>
            </a:pPr>
            <a:r>
              <a:rPr lang="en-US" altLang="nl-BE" sz="1500" dirty="0">
                <a:latin typeface="Calibri" panose="020F0502020204030204" pitchFamily="34" charset="0"/>
                <a:ea typeface="Lato Light" panose="020F0502020204030203" pitchFamily="34" charset="0"/>
                <a:cs typeface="Times New Roman" panose="02020603050405020304" pitchFamily="18" charset="0"/>
              </a:rPr>
              <a:t>Friend, S. (2019, Jan 14). 21 Great Reflection Questions That Add Depth to Student Learning. Retrieved from https://sapro.moderncampus.com/blog/21-great-reflection-questions-that-add-depth-to-student-learning</a:t>
            </a:r>
            <a:endParaRPr lang="nl-BE" altLang="nl-BE" sz="1500" dirty="0">
              <a:latin typeface="Calibri" panose="020F0502020204030204" pitchFamily="34" charset="0"/>
              <a:ea typeface="Lato Light" panose="020F0502020204030203" pitchFamily="34" charset="0"/>
              <a:cs typeface="Times New Roman" panose="02020603050405020304" pitchFamily="18"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nl-BE" altLang="nl-BE" sz="3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371097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1AA8C9-0751-EDEF-2C68-4D9D1C29DB6C}"/>
              </a:ext>
            </a:extLst>
          </p:cNvPr>
          <p:cNvSpPr>
            <a:spLocks noGrp="1"/>
          </p:cNvSpPr>
          <p:nvPr>
            <p:ph type="title"/>
          </p:nvPr>
        </p:nvSpPr>
        <p:spPr/>
        <p:txBody>
          <a:bodyPr/>
          <a:lstStyle/>
          <a:p>
            <a:r>
              <a:rPr lang="nl-NL" dirty="0"/>
              <a:t>Referenties</a:t>
            </a:r>
            <a:endParaRPr lang="nl-BE" dirty="0"/>
          </a:p>
        </p:txBody>
      </p:sp>
      <p:sp>
        <p:nvSpPr>
          <p:cNvPr id="3" name="Tijdelijke aanduiding voor inhoud 2">
            <a:extLst>
              <a:ext uri="{FF2B5EF4-FFF2-40B4-BE49-F238E27FC236}">
                <a16:creationId xmlns:a16="http://schemas.microsoft.com/office/drawing/2014/main" id="{F714AFAA-C063-BF11-1755-E1AF973EE3D9}"/>
              </a:ext>
            </a:extLst>
          </p:cNvPr>
          <p:cNvSpPr>
            <a:spLocks noGrp="1"/>
          </p:cNvSpPr>
          <p:nvPr>
            <p:ph idx="1"/>
          </p:nvPr>
        </p:nvSpPr>
        <p:spPr>
          <a:xfrm>
            <a:off x="838200" y="1527046"/>
            <a:ext cx="10515600" cy="4351338"/>
          </a:xfrm>
        </p:spPr>
        <p:txBody>
          <a:bodyPr>
            <a:normAutofit fontScale="85000" lnSpcReduction="10000"/>
          </a:bodyPr>
          <a:lstStyle/>
          <a:p>
            <a:pPr marL="171450" marR="0" lvl="0" indent="-171450" eaLnBrk="0" fontAlgn="base" hangingPunct="0">
              <a:lnSpc>
                <a:spcPct val="110000"/>
              </a:lnSpc>
              <a:spcBef>
                <a:spcPct val="0"/>
              </a:spcBef>
              <a:spcAft>
                <a:spcPct val="0"/>
              </a:spcAft>
              <a:buClrTx/>
              <a:buSzTx/>
              <a:tabLst/>
            </a:pPr>
            <a:r>
              <a:rPr lang="en-US" altLang="nl-BE" sz="1800" dirty="0">
                <a:latin typeface="Calibri" panose="020F0502020204030204" pitchFamily="34" charset="0"/>
                <a:cs typeface="Times New Roman" panose="02020603050405020304" pitchFamily="18" charset="0"/>
              </a:rPr>
              <a:t>Guraya, S. Y. (2018, Mar). The effectiveness of interprofessional education in healthcare: A systematic review and meta-analysis. The Kaohsiung journal of medical sciences, pp. 160-165. </a:t>
            </a:r>
            <a:r>
              <a:rPr lang="en-US" altLang="nl-BE" sz="1800" dirty="0" err="1">
                <a:latin typeface="Calibri" panose="020F0502020204030204" pitchFamily="34" charset="0"/>
                <a:cs typeface="Times New Roman" panose="02020603050405020304" pitchFamily="18" charset="0"/>
              </a:rPr>
              <a:t>doi:https</a:t>
            </a:r>
            <a:r>
              <a:rPr lang="en-US" altLang="nl-BE" sz="1800" dirty="0">
                <a:latin typeface="Calibri" panose="020F0502020204030204" pitchFamily="34" charset="0"/>
                <a:cs typeface="Times New Roman" panose="02020603050405020304" pitchFamily="18" charset="0"/>
              </a:rPr>
              <a:t>://doi.org/10.1016/j.kjms.2017.12.009</a:t>
            </a:r>
            <a:endParaRPr lang="nl-BE" altLang="nl-BE" sz="1800" dirty="0">
              <a:latin typeface="Calibri" panose="020F0502020204030204" pitchFamily="34" charset="0"/>
              <a:cs typeface="Times New Roman" panose="02020603050405020304" pitchFamily="18" charset="0"/>
            </a:endParaRPr>
          </a:p>
          <a:p>
            <a:pPr marL="171450" marR="0" lvl="0" indent="-171450" eaLnBrk="0" fontAlgn="base" hangingPunct="0">
              <a:lnSpc>
                <a:spcPct val="110000"/>
              </a:lnSpc>
              <a:spcBef>
                <a:spcPct val="0"/>
              </a:spcBef>
              <a:spcAft>
                <a:spcPct val="0"/>
              </a:spcAft>
              <a:buClrTx/>
              <a:buSzTx/>
              <a:tabLst/>
            </a:pPr>
            <a:r>
              <a:rPr lang="en-US" altLang="nl-BE" sz="1800" dirty="0">
                <a:latin typeface="Calibri" panose="020F0502020204030204" pitchFamily="34" charset="0"/>
                <a:cs typeface="Times New Roman" panose="02020603050405020304" pitchFamily="18" charset="0"/>
              </a:rPr>
              <a:t>Interprofessional Education Collaborative. (2016). Core competencies for interprofessional collaborative practice: 2016 update. Washington, DC: Interprofessional Education Collaborative. Retrieved from https://ipec.memberclicks.net/assets/2016-Update.pdf</a:t>
            </a:r>
            <a:endParaRPr lang="nl-BE" altLang="nl-BE" sz="1800" dirty="0">
              <a:latin typeface="Calibri" panose="020F0502020204030204" pitchFamily="34" charset="0"/>
              <a:cs typeface="Times New Roman" panose="02020603050405020304" pitchFamily="18" charset="0"/>
            </a:endParaRPr>
          </a:p>
          <a:p>
            <a:pPr marL="171450" indent="-171450" eaLnBrk="0" fontAlgn="base" hangingPunct="0">
              <a:lnSpc>
                <a:spcPct val="110000"/>
              </a:lnSpc>
              <a:spcBef>
                <a:spcPct val="0"/>
              </a:spcBef>
              <a:spcAft>
                <a:spcPct val="0"/>
              </a:spcAft>
            </a:pPr>
            <a:r>
              <a:rPr lang="en-US" altLang="nl-BE" sz="1800" dirty="0">
                <a:latin typeface="Calibri" panose="020F0502020204030204" pitchFamily="34" charset="0"/>
                <a:cs typeface="Times New Roman" panose="02020603050405020304" pitchFamily="18" charset="0"/>
              </a:rPr>
              <a:t>Kassirer, J. P. (2010). Teaching clinical reasoning: case-based and coached. Academic medicine : journal of the Association of American Medical Colleges, pp. 1118–1124. </a:t>
            </a:r>
            <a:r>
              <a:rPr lang="en-US" altLang="nl-BE" sz="1800" dirty="0" err="1">
                <a:latin typeface="Calibri" panose="020F0502020204030204" pitchFamily="34" charset="0"/>
                <a:cs typeface="Times New Roman" panose="02020603050405020304" pitchFamily="18" charset="0"/>
              </a:rPr>
              <a:t>doi:https</a:t>
            </a:r>
            <a:r>
              <a:rPr lang="en-US" altLang="nl-BE" sz="1800" dirty="0">
                <a:latin typeface="Calibri" panose="020F0502020204030204" pitchFamily="34" charset="0"/>
                <a:cs typeface="Times New Roman" panose="02020603050405020304" pitchFamily="18" charset="0"/>
              </a:rPr>
              <a:t>://doi.org/10.1097/acm.0b013e3181d5dd0d</a:t>
            </a:r>
            <a:endParaRPr lang="nl-BE" altLang="nl-BE" sz="1800" dirty="0">
              <a:latin typeface="Calibri" panose="020F0502020204030204" pitchFamily="34" charset="0"/>
              <a:cs typeface="Times New Roman" panose="02020603050405020304" pitchFamily="18" charset="0"/>
            </a:endParaRPr>
          </a:p>
          <a:p>
            <a:pPr marL="171450" indent="-171450" eaLnBrk="0" fontAlgn="base" hangingPunct="0">
              <a:lnSpc>
                <a:spcPct val="110000"/>
              </a:lnSpc>
              <a:spcBef>
                <a:spcPct val="0"/>
              </a:spcBef>
              <a:spcAft>
                <a:spcPct val="0"/>
              </a:spcAft>
            </a:pPr>
            <a:r>
              <a:rPr lang="en-US" altLang="nl-BE" sz="1800" dirty="0" err="1">
                <a:latin typeface="Calibri" panose="020F0502020204030204" pitchFamily="34" charset="0"/>
                <a:cs typeface="Times New Roman" panose="02020603050405020304" pitchFamily="18" charset="0"/>
              </a:rPr>
              <a:t>Kelchtermans</a:t>
            </a:r>
            <a:r>
              <a:rPr lang="en-US" altLang="nl-BE" sz="1800" dirty="0">
                <a:latin typeface="Calibri" panose="020F0502020204030204" pitchFamily="34" charset="0"/>
                <a:cs typeface="Times New Roman" panose="02020603050405020304" pitchFamily="18" charset="0"/>
              </a:rPr>
              <a:t>, G. (2009, May 29). Who I am in how I teach is the message: self‐understanding, vulnerability and reflection,. Teachers and Teaching: theory and practice(15:2), pp. 257-272. </a:t>
            </a:r>
            <a:r>
              <a:rPr lang="en-US" altLang="nl-BE" sz="1800" dirty="0" err="1">
                <a:latin typeface="Calibri" panose="020F0502020204030204" pitchFamily="34" charset="0"/>
                <a:cs typeface="Times New Roman" panose="02020603050405020304" pitchFamily="18" charset="0"/>
              </a:rPr>
              <a:t>doi:http</a:t>
            </a:r>
            <a:r>
              <a:rPr lang="en-US" altLang="nl-BE" sz="1800" dirty="0">
                <a:latin typeface="Calibri" panose="020F0502020204030204" pitchFamily="34" charset="0"/>
                <a:cs typeface="Times New Roman" panose="02020603050405020304" pitchFamily="18" charset="0"/>
              </a:rPr>
              <a:t>://dx.doi.org/10.1080/13540600902875332</a:t>
            </a:r>
            <a:endParaRPr lang="nl-BE" altLang="nl-BE" sz="1800" dirty="0">
              <a:latin typeface="Calibri" panose="020F0502020204030204" pitchFamily="34" charset="0"/>
              <a:cs typeface="Times New Roman" panose="02020603050405020304" pitchFamily="18" charset="0"/>
            </a:endParaRPr>
          </a:p>
          <a:p>
            <a:pPr marL="171450" indent="-171450" eaLnBrk="0" fontAlgn="base" hangingPunct="0">
              <a:lnSpc>
                <a:spcPct val="110000"/>
              </a:lnSpc>
              <a:spcBef>
                <a:spcPct val="0"/>
              </a:spcBef>
              <a:spcAft>
                <a:spcPct val="0"/>
              </a:spcAft>
            </a:pPr>
            <a:r>
              <a:rPr lang="en-US" altLang="nl-BE" sz="1800" dirty="0">
                <a:latin typeface="Calibri" panose="020F0502020204030204" pitchFamily="34" charset="0"/>
                <a:cs typeface="Times New Roman" panose="02020603050405020304" pitchFamily="18" charset="0"/>
              </a:rPr>
              <a:t>Knowles, M. H. (2005). The Adult Learner: the definitive classic in adult education and human resource development, 6e. Amsterdam, Boston, Heidelberg, London, New York, Oxford, Paris, San Diego, San Francisco, Singapore, Sydney, Tokyo: Elsevier, Butterworth Heineman. Retrieved from http://intrpr.info/library/books/knowles-the-adult-learner.pdf</a:t>
            </a:r>
            <a:endParaRPr lang="nl-BE" altLang="nl-BE" sz="1800" dirty="0">
              <a:latin typeface="Calibri" panose="020F0502020204030204" pitchFamily="34" charset="0"/>
              <a:cs typeface="Times New Roman" panose="02020603050405020304" pitchFamily="18" charset="0"/>
            </a:endParaRPr>
          </a:p>
          <a:p>
            <a:pPr marL="171450" indent="-171450" eaLnBrk="0" fontAlgn="base" hangingPunct="0">
              <a:lnSpc>
                <a:spcPct val="110000"/>
              </a:lnSpc>
              <a:spcBef>
                <a:spcPct val="0"/>
              </a:spcBef>
              <a:spcAft>
                <a:spcPct val="0"/>
              </a:spcAft>
            </a:pPr>
            <a:r>
              <a:rPr lang="en-US" altLang="nl-BE" sz="1800" dirty="0" err="1">
                <a:latin typeface="Calibri" panose="020F0502020204030204" pitchFamily="34" charset="0"/>
                <a:cs typeface="Times New Roman" panose="02020603050405020304" pitchFamily="18" charset="0"/>
              </a:rPr>
              <a:t>Kuluski</a:t>
            </a:r>
            <a:r>
              <a:rPr lang="en-US" altLang="nl-BE" sz="1800" dirty="0">
                <a:latin typeface="Calibri" panose="020F0502020204030204" pitchFamily="34" charset="0"/>
                <a:cs typeface="Times New Roman" panose="02020603050405020304" pitchFamily="18" charset="0"/>
              </a:rPr>
              <a:t>, K. H. (2017, Jul 21). Community Care for People with Complex Care Needs: Bridging the Gap between Health and Social Care. . International journal of integrated care.</a:t>
            </a:r>
            <a:endParaRPr lang="nl-BE" altLang="nl-BE" sz="1800" dirty="0">
              <a:latin typeface="Calibri" panose="020F0502020204030204" pitchFamily="34" charset="0"/>
              <a:cs typeface="Times New Roman" panose="02020603050405020304" pitchFamily="18" charset="0"/>
            </a:endParaRPr>
          </a:p>
          <a:p>
            <a:pPr marL="171450" indent="-171450" eaLnBrk="0" fontAlgn="base" hangingPunct="0">
              <a:lnSpc>
                <a:spcPct val="110000"/>
              </a:lnSpc>
              <a:spcBef>
                <a:spcPct val="0"/>
              </a:spcBef>
              <a:spcAft>
                <a:spcPct val="0"/>
              </a:spcAft>
            </a:pPr>
            <a:r>
              <a:rPr lang="en-US" altLang="nl-BE" sz="1800" dirty="0" err="1">
                <a:latin typeface="Calibri" panose="020F0502020204030204" pitchFamily="34" charset="0"/>
                <a:cs typeface="Times New Roman" panose="02020603050405020304" pitchFamily="18" charset="0"/>
              </a:rPr>
              <a:t>Oandasan</a:t>
            </a:r>
            <a:r>
              <a:rPr lang="en-US" altLang="nl-BE" sz="1800" dirty="0">
                <a:latin typeface="Calibri" panose="020F0502020204030204" pitchFamily="34" charset="0"/>
                <a:cs typeface="Times New Roman" panose="02020603050405020304" pitchFamily="18" charset="0"/>
              </a:rPr>
              <a:t>, I. &amp;. (2005, May 19). Key elements for interprofessional education. Part 1: the learner, the educator and the learning context.; Part 2: factors, processes and outcomes. Journal of interprofessional care, pp. 21-48. </a:t>
            </a:r>
            <a:r>
              <a:rPr lang="en-US" altLang="nl-BE" sz="1800" dirty="0" err="1">
                <a:latin typeface="Calibri" panose="020F0502020204030204" pitchFamily="34" charset="0"/>
                <a:cs typeface="Times New Roman" panose="02020603050405020304" pitchFamily="18" charset="0"/>
              </a:rPr>
              <a:t>doi:https</a:t>
            </a:r>
            <a:r>
              <a:rPr lang="en-US" altLang="nl-BE" sz="1800" dirty="0">
                <a:latin typeface="Calibri" panose="020F0502020204030204" pitchFamily="34" charset="0"/>
                <a:cs typeface="Times New Roman" panose="02020603050405020304" pitchFamily="18" charset="0"/>
              </a:rPr>
              <a:t>://doi.org/10.1080/13561820500083550 and https://doi.org/10.1080/13561820500081703</a:t>
            </a:r>
            <a:endParaRPr lang="nl-BE" altLang="nl-BE" sz="1800" dirty="0">
              <a:latin typeface="Calibri" panose="020F0502020204030204" pitchFamily="34" charset="0"/>
              <a:cs typeface="Times New Roman" panose="02020603050405020304" pitchFamily="18" charset="0"/>
            </a:endParaRPr>
          </a:p>
          <a:p>
            <a:endParaRPr lang="nl-BE" dirty="0"/>
          </a:p>
        </p:txBody>
      </p:sp>
    </p:spTree>
    <p:extLst>
      <p:ext uri="{BB962C8B-B14F-4D97-AF65-F5344CB8AC3E}">
        <p14:creationId xmlns:p14="http://schemas.microsoft.com/office/powerpoint/2010/main" val="16994390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1AA8C9-0751-EDEF-2C68-4D9D1C29DB6C}"/>
              </a:ext>
            </a:extLst>
          </p:cNvPr>
          <p:cNvSpPr>
            <a:spLocks noGrp="1"/>
          </p:cNvSpPr>
          <p:nvPr>
            <p:ph type="title"/>
          </p:nvPr>
        </p:nvSpPr>
        <p:spPr/>
        <p:txBody>
          <a:bodyPr/>
          <a:lstStyle/>
          <a:p>
            <a:r>
              <a:rPr lang="nl-NL" dirty="0"/>
              <a:t>Referenties</a:t>
            </a:r>
            <a:endParaRPr lang="nl-BE" dirty="0"/>
          </a:p>
        </p:txBody>
      </p:sp>
      <p:sp>
        <p:nvSpPr>
          <p:cNvPr id="3" name="Tijdelijke aanduiding voor inhoud 2">
            <a:extLst>
              <a:ext uri="{FF2B5EF4-FFF2-40B4-BE49-F238E27FC236}">
                <a16:creationId xmlns:a16="http://schemas.microsoft.com/office/drawing/2014/main" id="{F714AFAA-C063-BF11-1755-E1AF973EE3D9}"/>
              </a:ext>
            </a:extLst>
          </p:cNvPr>
          <p:cNvSpPr>
            <a:spLocks noGrp="1"/>
          </p:cNvSpPr>
          <p:nvPr>
            <p:ph idx="1"/>
          </p:nvPr>
        </p:nvSpPr>
        <p:spPr>
          <a:xfrm>
            <a:off x="838200" y="1489723"/>
            <a:ext cx="10039738" cy="4351338"/>
          </a:xfrm>
        </p:spPr>
        <p:txBody>
          <a:bodyPr>
            <a:normAutofit fontScale="70000" lnSpcReduction="20000"/>
          </a:bodyPr>
          <a:lstStyle/>
          <a:p>
            <a:pPr marL="171450" indent="-171450" eaLnBrk="0" fontAlgn="base" hangingPunct="0">
              <a:lnSpc>
                <a:spcPct val="120000"/>
              </a:lnSpc>
              <a:spcBef>
                <a:spcPct val="0"/>
              </a:spcBef>
              <a:spcAft>
                <a:spcPct val="0"/>
              </a:spcAft>
            </a:pPr>
            <a:r>
              <a:rPr lang="nl-BE" altLang="nl-BE" sz="2200" dirty="0">
                <a:latin typeface="Calibri" panose="020F0502020204030204" pitchFamily="34" charset="0"/>
                <a:cs typeface="Times New Roman" panose="02020603050405020304" pitchFamily="18" charset="0"/>
              </a:rPr>
              <a:t>Paulus, D. V. (2012). </a:t>
            </a:r>
            <a:r>
              <a:rPr lang="nl-BE" altLang="nl-BE" sz="2200" dirty="0" err="1">
                <a:latin typeface="Calibri" panose="020F0502020204030204" pitchFamily="34" charset="0"/>
                <a:cs typeface="Times New Roman" panose="02020603050405020304" pitchFamily="18" charset="0"/>
              </a:rPr>
              <a:t>Position</a:t>
            </a:r>
            <a:r>
              <a:rPr lang="nl-BE" altLang="nl-BE" sz="2200" dirty="0">
                <a:latin typeface="Calibri" panose="020F0502020204030204" pitchFamily="34" charset="0"/>
                <a:cs typeface="Times New Roman" panose="02020603050405020304" pitchFamily="18" charset="0"/>
              </a:rPr>
              <a:t> paper: organisatie van zorg voor chronisch zieken in België. website van Federaal Kenniscentrum voor de Gezondheidszorg: KCE </a:t>
            </a:r>
            <a:r>
              <a:rPr lang="nl-BE" altLang="nl-BE" sz="2200" dirty="0" err="1">
                <a:latin typeface="Calibri" panose="020F0502020204030204" pitchFamily="34" charset="0"/>
                <a:cs typeface="Times New Roman" panose="02020603050405020304" pitchFamily="18" charset="0"/>
              </a:rPr>
              <a:t>Reports</a:t>
            </a:r>
            <a:r>
              <a:rPr lang="nl-BE" altLang="nl-BE" sz="2200" dirty="0">
                <a:latin typeface="Calibri" panose="020F0502020204030204" pitchFamily="34" charset="0"/>
                <a:cs typeface="Times New Roman" panose="02020603050405020304" pitchFamily="18" charset="0"/>
              </a:rPr>
              <a:t>. </a:t>
            </a:r>
            <a:r>
              <a:rPr lang="en-US" altLang="nl-BE" sz="2200" dirty="0">
                <a:latin typeface="Calibri" panose="020F0502020204030204" pitchFamily="34" charset="0"/>
                <a:cs typeface="Times New Roman" panose="02020603050405020304" pitchFamily="18" charset="0"/>
              </a:rPr>
              <a:t>Retrieved from https://kce.fgov.be/sites/default/files/atoms/files/KCE_190A_organisatie_zorg_chronisch_zieken_Position%20Paper_0_0.pdf</a:t>
            </a:r>
            <a:endParaRPr lang="nl-BE" altLang="nl-BE" sz="2200" dirty="0">
              <a:latin typeface="Calibri" panose="020F0502020204030204" pitchFamily="34" charset="0"/>
              <a:cs typeface="Times New Roman" panose="02020603050405020304" pitchFamily="18" charset="0"/>
            </a:endParaRPr>
          </a:p>
          <a:p>
            <a:pPr marL="171450" indent="-171450" eaLnBrk="0" fontAlgn="base" hangingPunct="0">
              <a:lnSpc>
                <a:spcPct val="120000"/>
              </a:lnSpc>
              <a:spcBef>
                <a:spcPct val="0"/>
              </a:spcBef>
              <a:spcAft>
                <a:spcPct val="0"/>
              </a:spcAft>
            </a:pPr>
            <a:r>
              <a:rPr lang="nl-BE" altLang="nl-BE" sz="2200" dirty="0">
                <a:latin typeface="Calibri" panose="020F0502020204030204" pitchFamily="34" charset="0"/>
                <a:cs typeface="Times New Roman" panose="02020603050405020304" pitchFamily="18" charset="0"/>
              </a:rPr>
              <a:t>Pless, S. V. Doelgerichte zorg, zelfmanagement en interdisciplinaire samenwerking in het hoger onderwijs. </a:t>
            </a:r>
            <a:r>
              <a:rPr lang="en-US" altLang="nl-BE" sz="2200" dirty="0" err="1">
                <a:latin typeface="Calibri" panose="020F0502020204030204" pitchFamily="34" charset="0"/>
                <a:cs typeface="Times New Roman" panose="02020603050405020304" pitchFamily="18" charset="0"/>
              </a:rPr>
              <a:t>Academie</a:t>
            </a:r>
            <a:r>
              <a:rPr lang="en-US" altLang="nl-BE" sz="2200" dirty="0">
                <a:latin typeface="Calibri" panose="020F0502020204030204" pitchFamily="34" charset="0"/>
                <a:cs typeface="Times New Roman" panose="02020603050405020304" pitchFamily="18" charset="0"/>
              </a:rPr>
              <a:t> </a:t>
            </a:r>
            <a:r>
              <a:rPr lang="en-US" altLang="nl-BE" sz="2200" dirty="0" err="1">
                <a:latin typeface="Calibri" panose="020F0502020204030204" pitchFamily="34" charset="0"/>
                <a:cs typeface="Times New Roman" panose="02020603050405020304" pitchFamily="18" charset="0"/>
              </a:rPr>
              <a:t>voor</a:t>
            </a:r>
            <a:r>
              <a:rPr lang="en-US" altLang="nl-BE" sz="2200" dirty="0">
                <a:latin typeface="Calibri" panose="020F0502020204030204" pitchFamily="34" charset="0"/>
                <a:cs typeface="Times New Roman" panose="02020603050405020304" pitchFamily="18" charset="0"/>
              </a:rPr>
              <a:t> de </a:t>
            </a:r>
            <a:r>
              <a:rPr lang="en-US" altLang="nl-BE" sz="2200" dirty="0" err="1">
                <a:latin typeface="Calibri" panose="020F0502020204030204" pitchFamily="34" charset="0"/>
                <a:cs typeface="Times New Roman" panose="02020603050405020304" pitchFamily="18" charset="0"/>
              </a:rPr>
              <a:t>eerste</a:t>
            </a:r>
            <a:r>
              <a:rPr lang="en-US" altLang="nl-BE" sz="2200" dirty="0">
                <a:latin typeface="Calibri" panose="020F0502020204030204" pitchFamily="34" charset="0"/>
                <a:cs typeface="Times New Roman" panose="02020603050405020304" pitchFamily="18" charset="0"/>
              </a:rPr>
              <a:t> </a:t>
            </a:r>
            <a:r>
              <a:rPr lang="en-US" altLang="nl-BE" sz="2200" dirty="0" err="1">
                <a:latin typeface="Calibri" panose="020F0502020204030204" pitchFamily="34" charset="0"/>
                <a:cs typeface="Times New Roman" panose="02020603050405020304" pitchFamily="18" charset="0"/>
              </a:rPr>
              <a:t>lijn</a:t>
            </a:r>
            <a:r>
              <a:rPr lang="en-US" altLang="nl-BE" sz="2200" dirty="0">
                <a:latin typeface="Calibri" panose="020F0502020204030204" pitchFamily="34" charset="0"/>
                <a:cs typeface="Times New Roman" panose="02020603050405020304" pitchFamily="18" charset="0"/>
              </a:rPr>
              <a:t>. (</a:t>
            </a:r>
            <a:r>
              <a:rPr lang="en-US" altLang="nl-BE" sz="2200" dirty="0" err="1">
                <a:latin typeface="Calibri" panose="020F0502020204030204" pitchFamily="34" charset="0"/>
                <a:cs typeface="Times New Roman" panose="02020603050405020304" pitchFamily="18" charset="0"/>
              </a:rPr>
              <a:t>niet</a:t>
            </a:r>
            <a:r>
              <a:rPr lang="en-US" altLang="nl-BE" sz="2200" dirty="0">
                <a:latin typeface="Calibri" panose="020F0502020204030204" pitchFamily="34" charset="0"/>
                <a:cs typeface="Times New Roman" panose="02020603050405020304" pitchFamily="18" charset="0"/>
              </a:rPr>
              <a:t> </a:t>
            </a:r>
            <a:r>
              <a:rPr lang="en-US" altLang="nl-BE" sz="2200" dirty="0" err="1">
                <a:latin typeface="Calibri" panose="020F0502020204030204" pitchFamily="34" charset="0"/>
                <a:cs typeface="Times New Roman" panose="02020603050405020304" pitchFamily="18" charset="0"/>
              </a:rPr>
              <a:t>gepubliceerd</a:t>
            </a:r>
            <a:r>
              <a:rPr lang="en-US" altLang="nl-BE" sz="2200" dirty="0">
                <a:latin typeface="Calibri" panose="020F0502020204030204" pitchFamily="34" charset="0"/>
                <a:cs typeface="Times New Roman" panose="02020603050405020304" pitchFamily="18" charset="0"/>
              </a:rPr>
              <a:t>: info </a:t>
            </a:r>
            <a:r>
              <a:rPr lang="en-US" altLang="nl-BE" sz="2200" dirty="0">
                <a:latin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https://www.fondsdanieldeconinck.be/story/de-nieuwe-eerste-lijn-is-het-onderwijs-een-voorloper-of-een-volger/</a:t>
            </a:r>
            <a:r>
              <a:rPr lang="en-US" altLang="nl-BE" sz="2200" dirty="0">
                <a:latin typeface="Calibri" panose="020F0502020204030204" pitchFamily="34" charset="0"/>
                <a:cs typeface="Times New Roman" panose="02020603050405020304" pitchFamily="18" charset="0"/>
              </a:rPr>
              <a:t> </a:t>
            </a:r>
            <a:r>
              <a:rPr lang="en-US" altLang="nl-BE" sz="2200" dirty="0" err="1">
                <a:latin typeface="Calibri" panose="020F0502020204030204" pitchFamily="34" charset="0"/>
                <a:cs typeface="Times New Roman" panose="02020603050405020304" pitchFamily="18" charset="0"/>
              </a:rPr>
              <a:t>en</a:t>
            </a:r>
            <a:r>
              <a:rPr lang="en-US" altLang="nl-BE" sz="2200" dirty="0">
                <a:latin typeface="Calibri" panose="020F0502020204030204" pitchFamily="34" charset="0"/>
                <a:cs typeface="Times New Roman" panose="02020603050405020304" pitchFamily="18" charset="0"/>
              </a:rPr>
              <a:t> Primary Care Academy. (n.d.). </a:t>
            </a:r>
            <a:r>
              <a:rPr lang="en-US" altLang="nl-BE" sz="2200" dirty="0" err="1">
                <a:latin typeface="Calibri" panose="020F0502020204030204" pitchFamily="34" charset="0"/>
                <a:cs typeface="Times New Roman" panose="02020603050405020304" pitchFamily="18" charset="0"/>
              </a:rPr>
              <a:t>Needsassessment</a:t>
            </a:r>
            <a:r>
              <a:rPr lang="en-US" altLang="nl-BE" sz="2200" dirty="0">
                <a:latin typeface="Calibri" panose="020F0502020204030204" pitchFamily="34" charset="0"/>
                <a:cs typeface="Times New Roman" panose="02020603050405020304" pitchFamily="18" charset="0"/>
              </a:rPr>
              <a:t>. Retrieved Oct 20, 2022, from https://academievoordeeerstelijn.be/behoeftenonderzoek-in-de-eerste-lijn/</a:t>
            </a:r>
            <a:endParaRPr lang="nl-BE" altLang="nl-BE" sz="2200" dirty="0">
              <a:latin typeface="Calibri" panose="020F0502020204030204" pitchFamily="34" charset="0"/>
              <a:cs typeface="Times New Roman" panose="02020603050405020304" pitchFamily="18" charset="0"/>
            </a:endParaRPr>
          </a:p>
          <a:p>
            <a:pPr marL="171450" indent="-171450" eaLnBrk="0" fontAlgn="base" hangingPunct="0">
              <a:lnSpc>
                <a:spcPct val="120000"/>
              </a:lnSpc>
              <a:spcBef>
                <a:spcPct val="0"/>
              </a:spcBef>
              <a:spcAft>
                <a:spcPct val="0"/>
              </a:spcAft>
            </a:pPr>
            <a:r>
              <a:rPr lang="en-US" altLang="nl-BE" sz="2200" dirty="0">
                <a:latin typeface="Calibri" panose="020F0502020204030204" pitchFamily="34" charset="0"/>
                <a:cs typeface="Times New Roman" panose="02020603050405020304" pitchFamily="18" charset="0"/>
              </a:rPr>
              <a:t>Poore, J. A. (2014, May). Simulation-Based Interprofessional Education Guided by Kolb's Experiential Learning Theory. Clinical Simulation in Nursing, pp. 241-247. </a:t>
            </a:r>
            <a:r>
              <a:rPr lang="en-US" altLang="nl-BE" sz="2200" dirty="0" err="1">
                <a:latin typeface="Calibri" panose="020F0502020204030204" pitchFamily="34" charset="0"/>
                <a:cs typeface="Times New Roman" panose="02020603050405020304" pitchFamily="18" charset="0"/>
              </a:rPr>
              <a:t>doi:https</a:t>
            </a:r>
            <a:r>
              <a:rPr lang="en-US" altLang="nl-BE" sz="2200" dirty="0">
                <a:latin typeface="Calibri" panose="020F0502020204030204" pitchFamily="34" charset="0"/>
                <a:cs typeface="Times New Roman" panose="02020603050405020304" pitchFamily="18" charset="0"/>
              </a:rPr>
              <a:t>://doi.org/10.1016/j.ecns.2014.01.004</a:t>
            </a:r>
            <a:endParaRPr lang="nl-BE" altLang="nl-BE" sz="2200" dirty="0">
              <a:latin typeface="Calibri" panose="020F0502020204030204" pitchFamily="34" charset="0"/>
              <a:cs typeface="Times New Roman" panose="02020603050405020304" pitchFamily="18" charset="0"/>
            </a:endParaRPr>
          </a:p>
          <a:p>
            <a:pPr marL="171450" indent="-171450" eaLnBrk="0" fontAlgn="base" hangingPunct="0">
              <a:lnSpc>
                <a:spcPct val="120000"/>
              </a:lnSpc>
              <a:spcBef>
                <a:spcPct val="0"/>
              </a:spcBef>
              <a:spcAft>
                <a:spcPct val="0"/>
              </a:spcAft>
            </a:pPr>
            <a:r>
              <a:rPr lang="nl-BE" altLang="nl-BE" sz="2200" dirty="0">
                <a:latin typeface="Calibri" panose="020F0502020204030204" pitchFamily="34" charset="0"/>
                <a:cs typeface="Times New Roman" panose="02020603050405020304" pitchFamily="18" charset="0"/>
              </a:rPr>
              <a:t>Schols, J. M. (2019, Dec 6). Op weg naar een proactieve en persoonsgerichte ouderenzorg. NEDERLANDS TIJDSCHRIFT VOOR TANDHEELKUNDE,, pp. 647–652. </a:t>
            </a:r>
            <a:r>
              <a:rPr lang="nl-BE" altLang="nl-BE" sz="2200" dirty="0" err="1">
                <a:latin typeface="Calibri" panose="020F0502020204030204" pitchFamily="34" charset="0"/>
                <a:cs typeface="Times New Roman" panose="02020603050405020304" pitchFamily="18" charset="0"/>
              </a:rPr>
              <a:t>doi:https</a:t>
            </a:r>
            <a:r>
              <a:rPr lang="nl-BE" altLang="nl-BE" sz="2200" dirty="0">
                <a:latin typeface="Calibri" panose="020F0502020204030204" pitchFamily="34" charset="0"/>
                <a:cs typeface="Times New Roman" panose="02020603050405020304" pitchFamily="18" charset="0"/>
              </a:rPr>
              <a:t>://doi.org/10.5177/ntvt.2019.12.19059</a:t>
            </a:r>
          </a:p>
          <a:p>
            <a:pPr marL="171450" indent="-171450" eaLnBrk="0" fontAlgn="base" hangingPunct="0">
              <a:lnSpc>
                <a:spcPct val="120000"/>
              </a:lnSpc>
              <a:spcBef>
                <a:spcPct val="0"/>
              </a:spcBef>
              <a:spcAft>
                <a:spcPct val="0"/>
              </a:spcAft>
            </a:pPr>
            <a:r>
              <a:rPr lang="en-US" altLang="nl-BE" sz="2200" dirty="0">
                <a:latin typeface="Calibri" panose="020F0502020204030204" pitchFamily="34" charset="0"/>
                <a:cs typeface="Times New Roman" panose="02020603050405020304" pitchFamily="18" charset="0"/>
              </a:rPr>
              <a:t>Schön, D. (1991). The reflective practitioner: How Professionals think in action. Bury St. Edmunds: Avebury.</a:t>
            </a:r>
            <a:endParaRPr lang="nl-BE" altLang="nl-BE" sz="2200" dirty="0">
              <a:latin typeface="Calibri" panose="020F0502020204030204" pitchFamily="34" charset="0"/>
              <a:cs typeface="Times New Roman" panose="02020603050405020304" pitchFamily="18" charset="0"/>
            </a:endParaRPr>
          </a:p>
          <a:p>
            <a:pPr marL="171450" indent="-171450" eaLnBrk="0" fontAlgn="base" hangingPunct="0">
              <a:lnSpc>
                <a:spcPct val="120000"/>
              </a:lnSpc>
              <a:spcBef>
                <a:spcPct val="0"/>
              </a:spcBef>
              <a:spcAft>
                <a:spcPct val="0"/>
              </a:spcAft>
            </a:pPr>
            <a:r>
              <a:rPr lang="en-US" altLang="nl-BE" sz="2200" dirty="0" err="1">
                <a:latin typeface="Calibri" panose="020F0502020204030204" pitchFamily="34" charset="0"/>
                <a:cs typeface="Times New Roman" panose="02020603050405020304" pitchFamily="18" charset="0"/>
              </a:rPr>
              <a:t>Thistlethwaite</a:t>
            </a:r>
            <a:r>
              <a:rPr lang="en-US" altLang="nl-BE" sz="2200" dirty="0">
                <a:latin typeface="Calibri" panose="020F0502020204030204" pitchFamily="34" charset="0"/>
                <a:cs typeface="Times New Roman" panose="02020603050405020304" pitchFamily="18" charset="0"/>
              </a:rPr>
              <a:t>, J. (2012, Jan). Interprofessional education: a review of context, learning and the research agenda. Medical education, pp. 58-70. </a:t>
            </a:r>
            <a:r>
              <a:rPr lang="en-US" altLang="nl-BE" sz="2200" dirty="0" err="1">
                <a:latin typeface="Calibri" panose="020F0502020204030204" pitchFamily="34" charset="0"/>
                <a:cs typeface="Times New Roman" panose="02020603050405020304" pitchFamily="18" charset="0"/>
              </a:rPr>
              <a:t>doi:https</a:t>
            </a:r>
            <a:r>
              <a:rPr lang="en-US" altLang="nl-BE" sz="2200" dirty="0">
                <a:latin typeface="Calibri" panose="020F0502020204030204" pitchFamily="34" charset="0"/>
                <a:cs typeface="Times New Roman" panose="02020603050405020304" pitchFamily="18" charset="0"/>
              </a:rPr>
              <a:t>://doi.org/10.1111/j.1365-2923.2011.04143.x</a:t>
            </a:r>
            <a:endParaRPr lang="nl-BE" altLang="nl-BE" sz="2200" dirty="0">
              <a:latin typeface="Calibri" panose="020F0502020204030204" pitchFamily="34" charset="0"/>
              <a:cs typeface="Times New Roman" panose="02020603050405020304" pitchFamily="18" charset="0"/>
            </a:endParaRPr>
          </a:p>
          <a:p>
            <a:pPr marL="171450" indent="-171450" eaLnBrk="0" fontAlgn="base" hangingPunct="0">
              <a:lnSpc>
                <a:spcPct val="120000"/>
              </a:lnSpc>
              <a:spcBef>
                <a:spcPct val="0"/>
              </a:spcBef>
              <a:spcAft>
                <a:spcPct val="0"/>
              </a:spcAft>
            </a:pPr>
            <a:r>
              <a:rPr lang="en-US" altLang="nl-BE" sz="2200" dirty="0">
                <a:latin typeface="Calibri" panose="020F0502020204030204" pitchFamily="34" charset="0"/>
                <a:cs typeface="Times New Roman" panose="02020603050405020304" pitchFamily="18" charset="0"/>
              </a:rPr>
              <a:t>Van </a:t>
            </a:r>
            <a:r>
              <a:rPr lang="en-US" altLang="nl-BE" sz="2200" dirty="0" err="1">
                <a:latin typeface="Calibri" panose="020F0502020204030204" pitchFamily="34" charset="0"/>
                <a:cs typeface="Times New Roman" panose="02020603050405020304" pitchFamily="18" charset="0"/>
              </a:rPr>
              <a:t>Merriënboer</a:t>
            </a:r>
            <a:r>
              <a:rPr lang="en-US" altLang="nl-BE" sz="2200" dirty="0">
                <a:latin typeface="Calibri" panose="020F0502020204030204" pitchFamily="34" charset="0"/>
                <a:cs typeface="Times New Roman" panose="02020603050405020304" pitchFamily="18" charset="0"/>
              </a:rPr>
              <a:t>, J. J. (2017). Ten Steps to Complex Learning: A Systematic Approach to Four-Component Instructional Design (3th ed.). New York: Routledge, Taylor &amp; Francis. </a:t>
            </a:r>
            <a:r>
              <a:rPr lang="en-US" altLang="nl-BE" sz="2200" dirty="0" err="1">
                <a:latin typeface="Calibri" panose="020F0502020204030204" pitchFamily="34" charset="0"/>
                <a:cs typeface="Times New Roman" panose="02020603050405020304" pitchFamily="18" charset="0"/>
              </a:rPr>
              <a:t>doi:https</a:t>
            </a:r>
            <a:r>
              <a:rPr lang="en-US" altLang="nl-BE" sz="2200" dirty="0">
                <a:latin typeface="Calibri" panose="020F0502020204030204" pitchFamily="34" charset="0"/>
                <a:cs typeface="Times New Roman" panose="02020603050405020304" pitchFamily="18" charset="0"/>
              </a:rPr>
              <a:t>://doi.org/10.4324/9781315113210</a:t>
            </a:r>
            <a:endParaRPr lang="nl-BE" altLang="nl-BE" sz="2200" dirty="0">
              <a:latin typeface="Calibri" panose="020F0502020204030204" pitchFamily="34" charset="0"/>
              <a:cs typeface="Times New Roman" panose="02020603050405020304" pitchFamily="18" charset="0"/>
            </a:endParaRPr>
          </a:p>
          <a:p>
            <a:endParaRPr lang="nl-BE" dirty="0"/>
          </a:p>
        </p:txBody>
      </p:sp>
    </p:spTree>
    <p:extLst>
      <p:ext uri="{BB962C8B-B14F-4D97-AF65-F5344CB8AC3E}">
        <p14:creationId xmlns:p14="http://schemas.microsoft.com/office/powerpoint/2010/main" val="3672151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1AA8C9-0751-EDEF-2C68-4D9D1C29DB6C}"/>
              </a:ext>
            </a:extLst>
          </p:cNvPr>
          <p:cNvSpPr>
            <a:spLocks noGrp="1"/>
          </p:cNvSpPr>
          <p:nvPr>
            <p:ph type="title"/>
          </p:nvPr>
        </p:nvSpPr>
        <p:spPr/>
        <p:txBody>
          <a:bodyPr/>
          <a:lstStyle/>
          <a:p>
            <a:r>
              <a:rPr lang="nl-NL" dirty="0"/>
              <a:t>Referenties</a:t>
            </a:r>
            <a:endParaRPr lang="nl-BE" dirty="0"/>
          </a:p>
        </p:txBody>
      </p:sp>
      <p:sp>
        <p:nvSpPr>
          <p:cNvPr id="3" name="Tijdelijke aanduiding voor inhoud 2">
            <a:extLst>
              <a:ext uri="{FF2B5EF4-FFF2-40B4-BE49-F238E27FC236}">
                <a16:creationId xmlns:a16="http://schemas.microsoft.com/office/drawing/2014/main" id="{F714AFAA-C063-BF11-1755-E1AF973EE3D9}"/>
              </a:ext>
            </a:extLst>
          </p:cNvPr>
          <p:cNvSpPr>
            <a:spLocks noGrp="1"/>
          </p:cNvSpPr>
          <p:nvPr>
            <p:ph idx="1"/>
          </p:nvPr>
        </p:nvSpPr>
        <p:spPr>
          <a:xfrm>
            <a:off x="838200" y="1489723"/>
            <a:ext cx="10039738" cy="4351338"/>
          </a:xfrm>
        </p:spPr>
        <p:txBody>
          <a:bodyPr>
            <a:normAutofit/>
          </a:bodyPr>
          <a:lstStyle/>
          <a:p>
            <a:pPr marL="171450" indent="-171450" eaLnBrk="0" fontAlgn="base" hangingPunct="0">
              <a:lnSpc>
                <a:spcPct val="120000"/>
              </a:lnSpc>
              <a:spcBef>
                <a:spcPct val="0"/>
              </a:spcBef>
              <a:spcAft>
                <a:spcPct val="0"/>
              </a:spcAft>
            </a:pPr>
            <a:r>
              <a:rPr lang="en-US" altLang="nl-BE" sz="1500" dirty="0">
                <a:latin typeface="Calibri" panose="020F0502020204030204" pitchFamily="34" charset="0"/>
                <a:cs typeface="Times New Roman" panose="02020603050405020304" pitchFamily="18" charset="0"/>
              </a:rPr>
              <a:t>Vansteenkiste, M. S. (2004, Aug). Motivating learning, performance, and persistence: The synergetic effects of intrinsic goal contents and autonomy-supportive contexts. Journal of Personality and Social Psychology(87(2)), pp. 246-260. doi:10.1037/0022-3514.87.2.246</a:t>
            </a:r>
            <a:endParaRPr lang="nl-BE" altLang="nl-BE" sz="1500" dirty="0">
              <a:latin typeface="Calibri" panose="020F0502020204030204" pitchFamily="34" charset="0"/>
              <a:cs typeface="Times New Roman" panose="02020603050405020304" pitchFamily="18" charset="0"/>
            </a:endParaRPr>
          </a:p>
          <a:p>
            <a:pPr marL="171450" indent="-171450" eaLnBrk="0" fontAlgn="base" hangingPunct="0">
              <a:lnSpc>
                <a:spcPct val="120000"/>
              </a:lnSpc>
              <a:spcBef>
                <a:spcPct val="0"/>
              </a:spcBef>
              <a:spcAft>
                <a:spcPct val="0"/>
              </a:spcAft>
            </a:pPr>
            <a:r>
              <a:rPr lang="en-US" altLang="nl-BE" sz="1500" dirty="0">
                <a:latin typeface="Calibri" panose="020F0502020204030204" pitchFamily="34" charset="0"/>
                <a:cs typeface="Times New Roman" panose="02020603050405020304" pitchFamily="18" charset="0"/>
              </a:rPr>
              <a:t>Verté, E. (2018, Oct 23). Caring for Care. The development of the </a:t>
            </a:r>
            <a:r>
              <a:rPr lang="en-US" altLang="nl-BE" sz="1500" dirty="0" err="1">
                <a:latin typeface="Calibri" panose="020F0502020204030204" pitchFamily="34" charset="0"/>
                <a:cs typeface="Times New Roman" panose="02020603050405020304" pitchFamily="18" charset="0"/>
              </a:rPr>
              <a:t>INClusive</a:t>
            </a:r>
            <a:r>
              <a:rPr lang="en-US" altLang="nl-BE" sz="1500" dirty="0">
                <a:latin typeface="Calibri" panose="020F0502020204030204" pitchFamily="34" charset="0"/>
                <a:cs typeface="Times New Roman" panose="02020603050405020304" pitchFamily="18" charset="0"/>
              </a:rPr>
              <a:t> </a:t>
            </a:r>
            <a:r>
              <a:rPr lang="en-US" altLang="nl-BE" sz="1500" dirty="0" err="1">
                <a:latin typeface="Calibri" panose="020F0502020204030204" pitchFamily="34" charset="0"/>
                <a:cs typeface="Times New Roman" panose="02020603050405020304" pitchFamily="18" charset="0"/>
              </a:rPr>
              <a:t>CAre</a:t>
            </a:r>
            <a:r>
              <a:rPr lang="en-US" altLang="nl-BE" sz="1500" dirty="0">
                <a:latin typeface="Calibri" panose="020F0502020204030204" pitchFamily="34" charset="0"/>
                <a:cs typeface="Times New Roman" panose="02020603050405020304" pitchFamily="18" charset="0"/>
              </a:rPr>
              <a:t> framework. International Journal of Integrated Care, p. 290. </a:t>
            </a:r>
            <a:r>
              <a:rPr lang="en-US" altLang="nl-BE" sz="1500" dirty="0" err="1">
                <a:latin typeface="Calibri" panose="020F0502020204030204" pitchFamily="34" charset="0"/>
                <a:cs typeface="Times New Roman" panose="02020603050405020304" pitchFamily="18" charset="0"/>
              </a:rPr>
              <a:t>doi:http</a:t>
            </a:r>
            <a:r>
              <a:rPr lang="en-US" altLang="nl-BE" sz="1500" dirty="0">
                <a:latin typeface="Calibri" panose="020F0502020204030204" pitchFamily="34" charset="0"/>
                <a:cs typeface="Times New Roman" panose="02020603050405020304" pitchFamily="18" charset="0"/>
              </a:rPr>
              <a:t>://doi.org/10.5334/ijic.s2290</a:t>
            </a:r>
            <a:endParaRPr lang="nl-BE" altLang="nl-BE" sz="1500" dirty="0">
              <a:latin typeface="Calibri" panose="020F0502020204030204" pitchFamily="34" charset="0"/>
              <a:cs typeface="Times New Roman" panose="02020603050405020304" pitchFamily="18" charset="0"/>
            </a:endParaRPr>
          </a:p>
          <a:p>
            <a:pPr marL="171450" indent="-171450" eaLnBrk="0" fontAlgn="base" hangingPunct="0">
              <a:lnSpc>
                <a:spcPct val="120000"/>
              </a:lnSpc>
              <a:spcBef>
                <a:spcPct val="0"/>
              </a:spcBef>
              <a:spcAft>
                <a:spcPct val="0"/>
              </a:spcAft>
            </a:pPr>
            <a:r>
              <a:rPr lang="nl-BE" altLang="nl-BE" sz="1500" dirty="0">
                <a:latin typeface="Calibri" panose="020F0502020204030204" pitchFamily="34" charset="0"/>
                <a:cs typeface="Times New Roman" panose="02020603050405020304" pitchFamily="18" charset="0"/>
              </a:rPr>
              <a:t>Vlaamse Gemeenschap. (2009, Mar 13). Woonzorgdecreet. </a:t>
            </a:r>
            <a:r>
              <a:rPr lang="nl-BE" altLang="nl-BE" sz="1500" dirty="0" err="1">
                <a:latin typeface="Calibri" panose="020F0502020204030204" pitchFamily="34" charset="0"/>
                <a:cs typeface="Times New Roman" panose="02020603050405020304" pitchFamily="18" charset="0"/>
              </a:rPr>
              <a:t>Retrieved</a:t>
            </a:r>
            <a:r>
              <a:rPr lang="nl-BE" altLang="nl-BE" sz="1500" dirty="0">
                <a:latin typeface="Calibri" panose="020F0502020204030204" pitchFamily="34" charset="0"/>
                <a:cs typeface="Times New Roman" panose="02020603050405020304" pitchFamily="18" charset="0"/>
              </a:rPr>
              <a:t> </a:t>
            </a:r>
            <a:r>
              <a:rPr lang="nl-BE" altLang="nl-BE" sz="1500" dirty="0" err="1">
                <a:latin typeface="Calibri" panose="020F0502020204030204" pitchFamily="34" charset="0"/>
                <a:cs typeface="Times New Roman" panose="02020603050405020304" pitchFamily="18" charset="0"/>
              </a:rPr>
              <a:t>from</a:t>
            </a:r>
            <a:r>
              <a:rPr lang="nl-BE" altLang="nl-BE" sz="1500" dirty="0">
                <a:latin typeface="Calibri" panose="020F0502020204030204" pitchFamily="34" charset="0"/>
                <a:cs typeface="Times New Roman" panose="02020603050405020304" pitchFamily="18" charset="0"/>
              </a:rPr>
              <a:t> https://codex.vlaanderen.be/Portals/Codex/documenten/1017896.html</a:t>
            </a:r>
          </a:p>
          <a:p>
            <a:pPr marL="171450" indent="-171450" eaLnBrk="0" fontAlgn="base" hangingPunct="0">
              <a:lnSpc>
                <a:spcPct val="120000"/>
              </a:lnSpc>
              <a:spcBef>
                <a:spcPct val="0"/>
              </a:spcBef>
              <a:spcAft>
                <a:spcPct val="0"/>
              </a:spcAft>
            </a:pPr>
            <a:r>
              <a:rPr lang="en-US" altLang="nl-BE" sz="1500" dirty="0">
                <a:latin typeface="Calibri" panose="020F0502020204030204" pitchFamily="34" charset="0"/>
                <a:cs typeface="Times New Roman" panose="02020603050405020304" pitchFamily="18" charset="0"/>
              </a:rPr>
              <a:t>Volker, A. S. (2017). Handbook Integrated Care. Switzerland: Springer International Publishing. doi:10.1007/978-3-319-56103-5</a:t>
            </a:r>
            <a:endParaRPr lang="nl-BE" altLang="nl-BE" sz="1500" dirty="0">
              <a:latin typeface="Calibri" panose="020F0502020204030204" pitchFamily="34" charset="0"/>
              <a:cs typeface="Times New Roman" panose="02020603050405020304" pitchFamily="18" charset="0"/>
            </a:endParaRPr>
          </a:p>
          <a:p>
            <a:pPr marL="171450" indent="-171450" eaLnBrk="0" fontAlgn="base" hangingPunct="0">
              <a:lnSpc>
                <a:spcPct val="120000"/>
              </a:lnSpc>
              <a:spcBef>
                <a:spcPct val="0"/>
              </a:spcBef>
              <a:spcAft>
                <a:spcPct val="0"/>
              </a:spcAft>
            </a:pPr>
            <a:r>
              <a:rPr lang="en-US" altLang="nl-BE" sz="1500" dirty="0">
                <a:latin typeface="Calibri" panose="020F0502020204030204" pitchFamily="34" charset="0"/>
                <a:cs typeface="Times New Roman" panose="02020603050405020304" pitchFamily="18" charset="0"/>
              </a:rPr>
              <a:t>Wagner, M. &amp;. (2018, </a:t>
            </a:r>
            <a:r>
              <a:rPr lang="en-US" altLang="nl-BE" sz="1500" dirty="0" err="1">
                <a:latin typeface="Calibri" panose="020F0502020204030204" pitchFamily="34" charset="0"/>
                <a:cs typeface="Times New Roman" panose="02020603050405020304" pitchFamily="18" charset="0"/>
              </a:rPr>
              <a:t>april</a:t>
            </a:r>
            <a:r>
              <a:rPr lang="en-US" altLang="nl-BE" sz="1500" dirty="0">
                <a:latin typeface="Calibri" panose="020F0502020204030204" pitchFamily="34" charset="0"/>
                <a:cs typeface="Times New Roman" panose="02020603050405020304" pitchFamily="18" charset="0"/>
              </a:rPr>
              <a:t> 16). Long-term Care Provision and the Well-Being of Spousal Caregivers: An Analysis of 138 European Regions. The journals of gerontology. Series B, Psychological sciences and social sciences, pp. 24-34.</a:t>
            </a:r>
            <a:endParaRPr lang="nl-BE" altLang="nl-BE" sz="1500" dirty="0">
              <a:latin typeface="Calibri" panose="020F0502020204030204" pitchFamily="34" charset="0"/>
              <a:cs typeface="Times New Roman" panose="02020603050405020304" pitchFamily="18" charset="0"/>
            </a:endParaRPr>
          </a:p>
          <a:p>
            <a:pPr marL="171450" indent="-171450" eaLnBrk="0" fontAlgn="base" hangingPunct="0">
              <a:lnSpc>
                <a:spcPct val="120000"/>
              </a:lnSpc>
              <a:spcBef>
                <a:spcPct val="0"/>
              </a:spcBef>
              <a:spcAft>
                <a:spcPct val="0"/>
              </a:spcAft>
            </a:pPr>
            <a:r>
              <a:rPr lang="en-US" altLang="nl-BE" sz="1500" dirty="0">
                <a:latin typeface="Calibri" panose="020F0502020204030204" pitchFamily="34" charset="0"/>
                <a:cs typeface="Times New Roman" panose="02020603050405020304" pitchFamily="18" charset="0"/>
              </a:rPr>
              <a:t>WHO. (2010). Framework for Action on Interprofessional Education &amp; Collaborative Practice. Health Professions Network Nursing and Midwifery Office within the Department of Human. Geneva: WHO Press.</a:t>
            </a:r>
            <a:endParaRPr lang="nl-BE" altLang="nl-BE" sz="1500" dirty="0">
              <a:latin typeface="Calibri" panose="020F0502020204030204" pitchFamily="34" charset="0"/>
              <a:cs typeface="Times New Roman" panose="02020603050405020304" pitchFamily="18" charset="0"/>
            </a:endParaRPr>
          </a:p>
          <a:p>
            <a:pPr marL="171450" indent="-171450" eaLnBrk="0" fontAlgn="base" hangingPunct="0">
              <a:lnSpc>
                <a:spcPct val="120000"/>
              </a:lnSpc>
              <a:spcBef>
                <a:spcPct val="0"/>
              </a:spcBef>
              <a:spcAft>
                <a:spcPct val="0"/>
              </a:spcAft>
            </a:pPr>
            <a:r>
              <a:rPr lang="en-US" altLang="nl-BE" sz="1500" dirty="0">
                <a:latin typeface="Calibri" panose="020F0502020204030204" pitchFamily="34" charset="0"/>
                <a:cs typeface="Times New Roman" panose="02020603050405020304" pitchFamily="18" charset="0"/>
              </a:rPr>
              <a:t>WHO. (2015). World report on ageing and health. </a:t>
            </a:r>
            <a:endParaRPr lang="nl-BE" altLang="nl-BE" sz="150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62876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8A75FF-53C4-4608-96DB-91AE59107CB9}"/>
              </a:ext>
            </a:extLst>
          </p:cNvPr>
          <p:cNvSpPr>
            <a:spLocks noGrp="1"/>
          </p:cNvSpPr>
          <p:nvPr>
            <p:ph type="title"/>
          </p:nvPr>
        </p:nvSpPr>
        <p:spPr>
          <a:xfrm>
            <a:off x="322933" y="168678"/>
            <a:ext cx="11266742" cy="1067192"/>
          </a:xfrm>
        </p:spPr>
        <p:txBody>
          <a:bodyPr anchor="ctr">
            <a:normAutofit/>
          </a:bodyPr>
          <a:lstStyle/>
          <a:p>
            <a:r>
              <a:rPr lang="nl-BE" sz="3200" dirty="0"/>
              <a:t>Waarom een inspiratieboekje met sleutelelementen en voorbeelden van krachtige leeromgevingen in de eerste lijn?</a:t>
            </a:r>
          </a:p>
        </p:txBody>
      </p:sp>
      <p:pic>
        <p:nvPicPr>
          <p:cNvPr id="4" name="Afbeelding 3">
            <a:extLst>
              <a:ext uri="{FF2B5EF4-FFF2-40B4-BE49-F238E27FC236}">
                <a16:creationId xmlns:a16="http://schemas.microsoft.com/office/drawing/2014/main" id="{6E900C97-4706-2E1F-6892-F73D0D6C9FAB}"/>
              </a:ext>
            </a:extLst>
          </p:cNvPr>
          <p:cNvPicPr>
            <a:picLocks noChangeAspect="1"/>
          </p:cNvPicPr>
          <p:nvPr/>
        </p:nvPicPr>
        <p:blipFill rotWithShape="1">
          <a:blip r:embed="rId3"/>
          <a:srcRect t="27689" r="-1" b="-1"/>
          <a:stretch/>
        </p:blipFill>
        <p:spPr>
          <a:xfrm>
            <a:off x="243123" y="1645921"/>
            <a:ext cx="11426363" cy="4598392"/>
          </a:xfrm>
          <a:prstGeom prst="rect">
            <a:avLst/>
          </a:prstGeom>
        </p:spPr>
      </p:pic>
      <p:sp>
        <p:nvSpPr>
          <p:cNvPr id="6" name="Tekstvak 5">
            <a:extLst>
              <a:ext uri="{FF2B5EF4-FFF2-40B4-BE49-F238E27FC236}">
                <a16:creationId xmlns:a16="http://schemas.microsoft.com/office/drawing/2014/main" id="{F99BBBA0-3D8B-A09A-DD08-E1CB48D0C168}"/>
              </a:ext>
            </a:extLst>
          </p:cNvPr>
          <p:cNvSpPr txBox="1"/>
          <p:nvPr/>
        </p:nvSpPr>
        <p:spPr>
          <a:xfrm>
            <a:off x="243123" y="6312840"/>
            <a:ext cx="609755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Photo by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Evgeny</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Gromov on iStock</a:t>
            </a:r>
            <a:endParaRPr kumimoji="0" lang="nl-B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BE1D2B98-CDE9-4EA7-9CCC-682A945FFC57}"/>
              </a:ext>
            </a:extLst>
          </p:cNvPr>
          <p:cNvSpPr>
            <a:spLocks noGrp="1"/>
          </p:cNvSpPr>
          <p:nvPr>
            <p:ph idx="1"/>
          </p:nvPr>
        </p:nvSpPr>
        <p:spPr>
          <a:xfrm>
            <a:off x="243123" y="1315324"/>
            <a:ext cx="10949784" cy="3297883"/>
          </a:xfrm>
        </p:spPr>
        <p:txBody>
          <a:bodyPr anchor="ctr">
            <a:normAutofit lnSpcReduction="10000"/>
          </a:bodyPr>
          <a:lstStyle/>
          <a:p>
            <a:endParaRPr lang="nl-BE" sz="1200" dirty="0"/>
          </a:p>
          <a:p>
            <a:r>
              <a:rPr lang="nl-BE" sz="2000" dirty="0">
                <a:latin typeface="+mn-lt"/>
              </a:rPr>
              <a:t>PROBLEM: </a:t>
            </a:r>
          </a:p>
          <a:p>
            <a:pPr lvl="1"/>
            <a:r>
              <a:rPr lang="nl-NL" sz="2000" dirty="0">
                <a:latin typeface="+mn-lt"/>
                <a:sym typeface="Wingdings" panose="05000000000000000000" pitchFamily="2" charset="2"/>
              </a:rPr>
              <a:t>Studenten zijn onvoldoende voorbereid op de uitdagingen in de eerste lijn</a:t>
            </a:r>
          </a:p>
          <a:p>
            <a:r>
              <a:rPr lang="nl-BE" sz="2000" dirty="0">
                <a:latin typeface="+mn-lt"/>
              </a:rPr>
              <a:t>GAP:</a:t>
            </a:r>
          </a:p>
          <a:p>
            <a:pPr lvl="1"/>
            <a:r>
              <a:rPr lang="nl-NL" sz="2000" dirty="0">
                <a:latin typeface="+mn-lt"/>
              </a:rPr>
              <a:t>Thema’s zoals doelgerichte zorg, zelfmanagementondersteuning en interprofessionele samenwerking komen onvoldoende aan bod in het hoger onderwijs</a:t>
            </a:r>
          </a:p>
          <a:p>
            <a:pPr lvl="1"/>
            <a:r>
              <a:rPr lang="nl-BE" sz="2000" dirty="0">
                <a:latin typeface="+mn-lt"/>
              </a:rPr>
              <a:t>Samenwerking en uitwisseling tussen zorg- en welzijnsopleidingen is beperkt</a:t>
            </a:r>
          </a:p>
          <a:p>
            <a:r>
              <a:rPr lang="nl-BE" sz="2000" dirty="0">
                <a:latin typeface="+mn-lt"/>
                <a:sym typeface="Wingdings" panose="05000000000000000000" pitchFamily="2" charset="2"/>
              </a:rPr>
              <a:t>HOOK:</a:t>
            </a:r>
          </a:p>
          <a:p>
            <a:pPr lvl="1"/>
            <a:r>
              <a:rPr lang="nl-BE" sz="2000" dirty="0">
                <a:latin typeface="+mn-lt"/>
                <a:sym typeface="Wingdings" panose="05000000000000000000" pitchFamily="2" charset="2"/>
              </a:rPr>
              <a:t>Sleutelelementen van een krachtige leeromgeving </a:t>
            </a:r>
          </a:p>
          <a:p>
            <a:pPr lvl="1"/>
            <a:r>
              <a:rPr lang="nl-BE" sz="2000" dirty="0">
                <a:latin typeface="+mn-lt"/>
                <a:sym typeface="Wingdings" panose="05000000000000000000" pitchFamily="2" charset="2"/>
              </a:rPr>
              <a:t>Inspirerende voorbeelden</a:t>
            </a:r>
          </a:p>
          <a:p>
            <a:endParaRPr lang="nl-BE" sz="2000" dirty="0">
              <a:latin typeface="+mn-lt"/>
              <a:sym typeface="Wingdings" panose="05000000000000000000" pitchFamily="2" charset="2"/>
            </a:endParaRPr>
          </a:p>
          <a:p>
            <a:endParaRPr lang="nl-BE" sz="1200" dirty="0">
              <a:sym typeface="Wingdings" panose="05000000000000000000" pitchFamily="2" charset="2"/>
            </a:endParaRPr>
          </a:p>
        </p:txBody>
      </p:sp>
      <p:sp>
        <p:nvSpPr>
          <p:cNvPr id="5" name="Tekstvak 4">
            <a:extLst>
              <a:ext uri="{FF2B5EF4-FFF2-40B4-BE49-F238E27FC236}">
                <a16:creationId xmlns:a16="http://schemas.microsoft.com/office/drawing/2014/main" id="{2483F000-81F7-C146-BDBB-D4EC35E306BA}"/>
              </a:ext>
            </a:extLst>
          </p:cNvPr>
          <p:cNvSpPr txBox="1"/>
          <p:nvPr/>
        </p:nvSpPr>
        <p:spPr>
          <a:xfrm>
            <a:off x="3536302" y="6589839"/>
            <a:ext cx="9345814" cy="281231"/>
          </a:xfrm>
          <a:prstGeom prst="rect">
            <a:avLst/>
          </a:prstGeom>
          <a:noFill/>
        </p:spPr>
        <p:txBody>
          <a:bodyPr wrap="square">
            <a:spAutoFit/>
          </a:bodyPr>
          <a:lstStyle/>
          <a:p>
            <a:pPr lvl="0">
              <a:lnSpc>
                <a:spcPct val="107000"/>
              </a:lnSpc>
              <a:spcAft>
                <a:spcPts val="800"/>
              </a:spcAft>
            </a:pPr>
            <a:r>
              <a:rPr lang="nl-BE" sz="1200" dirty="0">
                <a:effectLst/>
                <a:latin typeface="Calibri" panose="020F0502020204030204" pitchFamily="34" charset="0"/>
                <a:ea typeface="Calibri" panose="020F0502020204030204" pitchFamily="34" charset="0"/>
                <a:cs typeface="Arial" panose="020B0604020202020204" pitchFamily="34" charset="0"/>
              </a:rPr>
              <a:t>*</a:t>
            </a:r>
            <a:r>
              <a:rPr lang="da-DK" sz="1200" dirty="0">
                <a:effectLst/>
                <a:latin typeface="Calibri" panose="020F0502020204030204" pitchFamily="34" charset="0"/>
                <a:ea typeface="Calibri" panose="020F0502020204030204" pitchFamily="34" charset="0"/>
                <a:cs typeface="Arial" panose="020B0604020202020204" pitchFamily="34" charset="0"/>
              </a:rPr>
              <a:t>Barnett et al., 2012; Boeykens et all., 2022; Kuluski et al., 2017;</a:t>
            </a:r>
            <a:r>
              <a:rPr lang="nl-BE" sz="1200" dirty="0">
                <a:latin typeface="Calibri" panose="020F0502020204030204" pitchFamily="34" charset="0"/>
                <a:ea typeface="Calibri" panose="020F0502020204030204" pitchFamily="34" charset="0"/>
                <a:cs typeface="Arial" panose="020B0604020202020204" pitchFamily="34" charset="0"/>
              </a:rPr>
              <a:t> </a:t>
            </a:r>
            <a:r>
              <a:rPr lang="nl-BE" sz="1200" dirty="0">
                <a:latin typeface="Calibri" panose="020F0502020204030204" pitchFamily="34" charset="0"/>
                <a:ea typeface="Calibri" panose="020F0502020204030204" pitchFamily="34" charset="0"/>
                <a:cs typeface="Arial" panose="020B0604020202020204" pitchFamily="34" charset="0"/>
                <a:hlinkClick r:id="rId4"/>
              </a:rPr>
              <a:t>Behoefteonderzoek AVDEL</a:t>
            </a:r>
            <a:r>
              <a:rPr lang="nl-BE" sz="1200" dirty="0">
                <a:effectLst/>
                <a:latin typeface="Calibri" panose="020F0502020204030204" pitchFamily="34" charset="0"/>
                <a:ea typeface="Calibri" panose="020F0502020204030204" pitchFamily="34" charset="0"/>
                <a:cs typeface="Arial" panose="020B0604020202020204" pitchFamily="34" charset="0"/>
              </a:rPr>
              <a:t>; Verté, 2017; </a:t>
            </a:r>
            <a:r>
              <a:rPr lang="da-DK" sz="1200" dirty="0">
                <a:effectLst/>
                <a:latin typeface="Calibri" panose="020F0502020204030204" pitchFamily="34" charset="0"/>
                <a:ea typeface="Calibri" panose="020F0502020204030204" pitchFamily="34" charset="0"/>
                <a:cs typeface="Arial" panose="020B0604020202020204" pitchFamily="34" charset="0"/>
              </a:rPr>
              <a:t>Wagner et al., 2018; WHO, 2015</a:t>
            </a:r>
            <a:endParaRPr lang="nl-BE" sz="12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75012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71E4AC-2F05-4061-8692-10B2DFC017DA}"/>
              </a:ext>
            </a:extLst>
          </p:cNvPr>
          <p:cNvSpPr>
            <a:spLocks noGrp="1"/>
          </p:cNvSpPr>
          <p:nvPr>
            <p:ph type="title"/>
          </p:nvPr>
        </p:nvSpPr>
        <p:spPr>
          <a:xfrm>
            <a:off x="4965430" y="629268"/>
            <a:ext cx="6586491" cy="1286160"/>
          </a:xfrm>
        </p:spPr>
        <p:txBody>
          <a:bodyPr anchor="b">
            <a:normAutofit/>
          </a:bodyPr>
          <a:lstStyle/>
          <a:p>
            <a:r>
              <a:rPr lang="nl-BE" sz="3200" dirty="0"/>
              <a:t>Hoe gingen we te werk?</a:t>
            </a:r>
          </a:p>
        </p:txBody>
      </p:sp>
      <p:sp>
        <p:nvSpPr>
          <p:cNvPr id="3" name="Tijdelijke aanduiding voor inhoud 2">
            <a:extLst>
              <a:ext uri="{FF2B5EF4-FFF2-40B4-BE49-F238E27FC236}">
                <a16:creationId xmlns:a16="http://schemas.microsoft.com/office/drawing/2014/main" id="{F0E9B62C-DAC0-4AB9-B655-FC7AD721B6E8}"/>
              </a:ext>
            </a:extLst>
          </p:cNvPr>
          <p:cNvSpPr>
            <a:spLocks noGrp="1"/>
          </p:cNvSpPr>
          <p:nvPr>
            <p:ph idx="1"/>
          </p:nvPr>
        </p:nvSpPr>
        <p:spPr>
          <a:xfrm>
            <a:off x="4965431" y="2438400"/>
            <a:ext cx="6586489" cy="3785419"/>
          </a:xfrm>
        </p:spPr>
        <p:txBody>
          <a:bodyPr>
            <a:normAutofit fontScale="92500" lnSpcReduction="20000"/>
          </a:bodyPr>
          <a:lstStyle/>
          <a:p>
            <a:pPr marL="0" indent="0" rtl="0" fontAlgn="base">
              <a:buNone/>
            </a:pPr>
            <a:r>
              <a:rPr lang="nl-BE" sz="2400" b="1" i="1" dirty="0">
                <a:effectLst/>
                <a:latin typeface="+mn-lt"/>
              </a:rPr>
              <a:t>Onderzoeksvragen:</a:t>
            </a:r>
          </a:p>
          <a:p>
            <a:pPr rtl="0" fontAlgn="base"/>
            <a:r>
              <a:rPr lang="nl-BE" sz="2400" b="0" i="1" dirty="0">
                <a:effectLst/>
                <a:latin typeface="+mn-lt"/>
              </a:rPr>
              <a:t>Welke competenties moeten gezondheids- en welzijnsopleidingen integreren in hun curricula om studenten voor te bereiden op het werken in de eerstelijnszorg?  </a:t>
            </a:r>
          </a:p>
          <a:p>
            <a:pPr rtl="0" fontAlgn="base"/>
            <a:r>
              <a:rPr lang="nl-BE" sz="2400" b="0" i="1" dirty="0">
                <a:effectLst/>
                <a:latin typeface="+mn-lt"/>
              </a:rPr>
              <a:t>Wat zijn de sleutelelementen van een krachtige leeromgeving in de eerstelijnszorg?  </a:t>
            </a:r>
          </a:p>
          <a:p>
            <a:pPr rtl="0" fontAlgn="base"/>
            <a:r>
              <a:rPr lang="nl-BE" sz="2400" b="0" i="1" dirty="0">
                <a:effectLst/>
                <a:latin typeface="+mn-lt"/>
              </a:rPr>
              <a:t>Wat zijn voorbeelden van goede onderwijspraktijken? </a:t>
            </a:r>
          </a:p>
          <a:p>
            <a:pPr rtl="0" fontAlgn="base"/>
            <a:r>
              <a:rPr lang="nl-BE" sz="2400" b="0" i="1" dirty="0">
                <a:effectLst/>
                <a:latin typeface="+mn-lt"/>
              </a:rPr>
              <a:t>Welke elementen moeten in deze inspiratiegids aan bod komen zodat onderwijsinstellingen ondersteund en getriggerd worden om </a:t>
            </a:r>
            <a:r>
              <a:rPr lang="nl-BE" sz="2400" i="1" dirty="0">
                <a:latin typeface="+mn-lt"/>
              </a:rPr>
              <a:t>krachtige</a:t>
            </a:r>
            <a:r>
              <a:rPr lang="nl-BE" sz="2400" b="0" i="1" dirty="0">
                <a:effectLst/>
                <a:latin typeface="+mn-lt"/>
              </a:rPr>
              <a:t> leeromgevingen op te schalen en uit te rollen in heel Vlaanderen en Brussel? </a:t>
            </a:r>
            <a:endParaRPr lang="nl-BE" sz="2400" dirty="0">
              <a:latin typeface="+mn-lt"/>
            </a:endParaRPr>
          </a:p>
        </p:txBody>
      </p:sp>
      <p:pic>
        <p:nvPicPr>
          <p:cNvPr id="4" name="Afbeelding 3">
            <a:extLst>
              <a:ext uri="{FF2B5EF4-FFF2-40B4-BE49-F238E27FC236}">
                <a16:creationId xmlns:a16="http://schemas.microsoft.com/office/drawing/2014/main" id="{8BDAE96E-2848-03EE-ECE7-0096DFDB6441}"/>
              </a:ext>
            </a:extLst>
          </p:cNvPr>
          <p:cNvPicPr>
            <a:picLocks noChangeAspect="1"/>
          </p:cNvPicPr>
          <p:nvPr/>
        </p:nvPicPr>
        <p:blipFill rotWithShape="1">
          <a:blip r:embed="rId2"/>
          <a:srcRect l="51117" r="3764" b="-1"/>
          <a:stretch/>
        </p:blipFill>
        <p:spPr>
          <a:xfrm>
            <a:off x="20" y="10"/>
            <a:ext cx="4635571" cy="6857990"/>
          </a:xfrm>
          <a:prstGeom prst="rect">
            <a:avLst/>
          </a:prstGeom>
          <a:effectLst/>
        </p:spPr>
      </p:pic>
      <p:sp>
        <p:nvSpPr>
          <p:cNvPr id="6" name="Tekstvak 5">
            <a:extLst>
              <a:ext uri="{FF2B5EF4-FFF2-40B4-BE49-F238E27FC236}">
                <a16:creationId xmlns:a16="http://schemas.microsoft.com/office/drawing/2014/main" id="{C1B49CDA-CC88-EE6C-2121-8195AE637BAC}"/>
              </a:ext>
            </a:extLst>
          </p:cNvPr>
          <p:cNvSpPr txBox="1"/>
          <p:nvPr/>
        </p:nvSpPr>
        <p:spPr>
          <a:xfrm>
            <a:off x="-82353" y="6627167"/>
            <a:ext cx="2788231" cy="276999"/>
          </a:xfrm>
          <a:prstGeom prst="rect">
            <a:avLst/>
          </a:prstGeom>
          <a:noFill/>
        </p:spPr>
        <p:txBody>
          <a:bodyPr wrap="square">
            <a:spAutoFit/>
          </a:bodyPr>
          <a:lstStyle/>
          <a:p>
            <a:r>
              <a:rPr lang="en-US" sz="1200" dirty="0"/>
              <a:t>Photo by </a:t>
            </a:r>
            <a:r>
              <a:rPr lang="en-US" sz="1200" dirty="0" err="1"/>
              <a:t>Towfiqu</a:t>
            </a:r>
            <a:r>
              <a:rPr lang="en-US" sz="1200" dirty="0"/>
              <a:t> </a:t>
            </a:r>
            <a:r>
              <a:rPr lang="en-US" sz="1200" dirty="0" err="1"/>
              <a:t>barbhuiya</a:t>
            </a:r>
            <a:r>
              <a:rPr lang="en-US" sz="1200" dirty="0"/>
              <a:t> on </a:t>
            </a:r>
            <a:r>
              <a:rPr lang="en-US" sz="1200" dirty="0" err="1"/>
              <a:t>Unsplash</a:t>
            </a:r>
            <a:endParaRPr lang="nl-BE" sz="1200" dirty="0"/>
          </a:p>
        </p:txBody>
      </p:sp>
      <p:pic>
        <p:nvPicPr>
          <p:cNvPr id="5" name="Picture 2" descr="logo">
            <a:extLst>
              <a:ext uri="{FF2B5EF4-FFF2-40B4-BE49-F238E27FC236}">
                <a16:creationId xmlns:a16="http://schemas.microsoft.com/office/drawing/2014/main" id="{6415C296-28FF-B85C-1972-839BE0B110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779" y="6038107"/>
            <a:ext cx="2072641" cy="549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507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BC59AE9E-8E67-D4DA-E1B2-3D15EE58B21B}"/>
              </a:ext>
            </a:extLst>
          </p:cNvPr>
          <p:cNvPicPr>
            <a:picLocks noChangeAspect="1"/>
          </p:cNvPicPr>
          <p:nvPr/>
        </p:nvPicPr>
        <p:blipFill>
          <a:blip r:embed="rId3">
            <a:alphaModFix amt="44000"/>
          </a:blip>
          <a:stretch>
            <a:fillRect/>
          </a:stretch>
        </p:blipFill>
        <p:spPr>
          <a:xfrm>
            <a:off x="0" y="0"/>
            <a:ext cx="12192000" cy="6858000"/>
          </a:xfrm>
          <a:prstGeom prst="rect">
            <a:avLst/>
          </a:prstGeom>
        </p:spPr>
      </p:pic>
      <p:sp>
        <p:nvSpPr>
          <p:cNvPr id="5" name="Titel 4">
            <a:extLst>
              <a:ext uri="{FF2B5EF4-FFF2-40B4-BE49-F238E27FC236}">
                <a16:creationId xmlns:a16="http://schemas.microsoft.com/office/drawing/2014/main" id="{C5E80F18-ECF1-7A67-1957-178FEE3A6646}"/>
              </a:ext>
            </a:extLst>
          </p:cNvPr>
          <p:cNvSpPr>
            <a:spLocks noGrp="1"/>
          </p:cNvSpPr>
          <p:nvPr>
            <p:ph type="title"/>
          </p:nvPr>
        </p:nvSpPr>
        <p:spPr>
          <a:xfrm>
            <a:off x="378449" y="111476"/>
            <a:ext cx="10515600" cy="1325563"/>
          </a:xfrm>
        </p:spPr>
        <p:txBody>
          <a:bodyPr>
            <a:normAutofit/>
          </a:bodyPr>
          <a:lstStyle/>
          <a:p>
            <a:r>
              <a:rPr lang="nl-NL" sz="3200" dirty="0"/>
              <a:t>Onderzoek en methodiek</a:t>
            </a:r>
            <a:endParaRPr lang="nl-BE" sz="3200" dirty="0"/>
          </a:p>
        </p:txBody>
      </p:sp>
      <p:graphicFrame>
        <p:nvGraphicFramePr>
          <p:cNvPr id="2" name="Diagram 1">
            <a:extLst>
              <a:ext uri="{FF2B5EF4-FFF2-40B4-BE49-F238E27FC236}">
                <a16:creationId xmlns:a16="http://schemas.microsoft.com/office/drawing/2014/main" id="{F09DC2DA-0A7E-4261-7826-46599F99D4D8}"/>
              </a:ext>
            </a:extLst>
          </p:cNvPr>
          <p:cNvGraphicFramePr/>
          <p:nvPr/>
        </p:nvGraphicFramePr>
        <p:xfrm>
          <a:off x="224311" y="1549911"/>
          <a:ext cx="3703254" cy="8599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kstvak 7">
            <a:extLst>
              <a:ext uri="{FF2B5EF4-FFF2-40B4-BE49-F238E27FC236}">
                <a16:creationId xmlns:a16="http://schemas.microsoft.com/office/drawing/2014/main" id="{029B9F6F-1795-DE80-5068-1D4432D5A144}"/>
              </a:ext>
            </a:extLst>
          </p:cNvPr>
          <p:cNvSpPr txBox="1"/>
          <p:nvPr/>
        </p:nvSpPr>
        <p:spPr>
          <a:xfrm>
            <a:off x="378449" y="2522700"/>
            <a:ext cx="5369208" cy="2862322"/>
          </a:xfrm>
          <a:prstGeom prst="rect">
            <a:avLst/>
          </a:prstGeom>
          <a:noFill/>
        </p:spPr>
        <p:txBody>
          <a:bodyPr wrap="square">
            <a:spAutoFit/>
          </a:bodyPr>
          <a:lstStyle/>
          <a:p>
            <a:r>
              <a:rPr lang="nl-BE" sz="2000" b="1" dirty="0"/>
              <a:t>Onderzoek</a:t>
            </a:r>
          </a:p>
          <a:p>
            <a:pPr marL="285750" indent="-285750">
              <a:buFont typeface="Arial" panose="020B0604020202020204" pitchFamily="34" charset="0"/>
              <a:buChar char="•"/>
            </a:pPr>
            <a:r>
              <a:rPr lang="nl-BE" sz="2000" dirty="0"/>
              <a:t>Literatuuronderzoek (strategische nota  – innovatieve leeromgevingen in de eerste lijn) </a:t>
            </a:r>
          </a:p>
          <a:p>
            <a:pPr marL="285750" indent="-285750">
              <a:buFont typeface="Arial" panose="020B0604020202020204" pitchFamily="34" charset="0"/>
              <a:buChar char="•"/>
            </a:pPr>
            <a:r>
              <a:rPr lang="nl-BE" sz="2000" dirty="0"/>
              <a:t>Behoeftenonderzoek (Boeykens, D., 2022)</a:t>
            </a:r>
          </a:p>
          <a:p>
            <a:pPr marL="285750" indent="-285750">
              <a:buFont typeface="Arial" panose="020B0604020202020204" pitchFamily="34" charset="0"/>
              <a:buChar char="•"/>
            </a:pPr>
            <a:r>
              <a:rPr lang="nl-BE" sz="2000" dirty="0"/>
              <a:t>Onderwijsscan (Pless, S., niet gepubliceerd)</a:t>
            </a:r>
          </a:p>
          <a:p>
            <a:pPr marL="285750" indent="-285750">
              <a:buFont typeface="Arial" panose="020B0604020202020204" pitchFamily="34" charset="0"/>
              <a:buChar char="•"/>
            </a:pPr>
            <a:r>
              <a:rPr lang="nl-BE" sz="2000" dirty="0"/>
              <a:t>Onderwijskundige modellen (</a:t>
            </a:r>
            <a:r>
              <a:rPr lang="nl-BE" sz="2000" dirty="0" err="1"/>
              <a:t>Dochy</a:t>
            </a:r>
            <a:r>
              <a:rPr lang="nl-BE" sz="2000" dirty="0"/>
              <a:t>, 2015; Ford, 2021; Interprofessional </a:t>
            </a:r>
            <a:r>
              <a:rPr lang="nl-BE" sz="2000" dirty="0" err="1"/>
              <a:t>Education</a:t>
            </a:r>
            <a:r>
              <a:rPr lang="nl-BE" sz="2000" dirty="0"/>
              <a:t> </a:t>
            </a:r>
            <a:r>
              <a:rPr lang="nl-BE" sz="2000" dirty="0" err="1"/>
              <a:t>Collaborative</a:t>
            </a:r>
            <a:r>
              <a:rPr lang="nl-BE" sz="2000" dirty="0"/>
              <a:t>, 2016; U4IoT Consortium, 2019)</a:t>
            </a:r>
          </a:p>
          <a:p>
            <a:pPr marL="285750" indent="-285750">
              <a:buFont typeface="Arial" panose="020B0604020202020204" pitchFamily="34" charset="0"/>
              <a:buChar char="•"/>
            </a:pPr>
            <a:r>
              <a:rPr lang="nl-BE" sz="2000" dirty="0"/>
              <a:t>Advies van experts</a:t>
            </a:r>
          </a:p>
        </p:txBody>
      </p:sp>
      <p:sp>
        <p:nvSpPr>
          <p:cNvPr id="3" name="Tekstvak 2">
            <a:extLst>
              <a:ext uri="{FF2B5EF4-FFF2-40B4-BE49-F238E27FC236}">
                <a16:creationId xmlns:a16="http://schemas.microsoft.com/office/drawing/2014/main" id="{4D0E7991-43A7-B352-964F-880585CA529E}"/>
              </a:ext>
            </a:extLst>
          </p:cNvPr>
          <p:cNvSpPr txBox="1"/>
          <p:nvPr/>
        </p:nvSpPr>
        <p:spPr>
          <a:xfrm>
            <a:off x="3927565" y="6596390"/>
            <a:ext cx="2898412" cy="261610"/>
          </a:xfrm>
          <a:prstGeom prst="rect">
            <a:avLst/>
          </a:prstGeom>
          <a:noFill/>
        </p:spPr>
        <p:txBody>
          <a:bodyPr wrap="square">
            <a:spAutoFit/>
          </a:bodyPr>
          <a:lstStyle/>
          <a:p>
            <a:r>
              <a:rPr lang="nl-NL" sz="1100" dirty="0"/>
              <a:t>Afbeelding: Markus Winkler, </a:t>
            </a:r>
            <a:r>
              <a:rPr lang="nl-NL" sz="1100" dirty="0" err="1"/>
              <a:t>Unsplash</a:t>
            </a:r>
            <a:endParaRPr lang="nl-NL" sz="1100" dirty="0"/>
          </a:p>
        </p:txBody>
      </p:sp>
      <p:pic>
        <p:nvPicPr>
          <p:cNvPr id="4" name="Picture 2" descr="logo">
            <a:extLst>
              <a:ext uri="{FF2B5EF4-FFF2-40B4-BE49-F238E27FC236}">
                <a16:creationId xmlns:a16="http://schemas.microsoft.com/office/drawing/2014/main" id="{E82EB517-AA96-BCCF-6C37-3896C194FB3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9779" y="6038107"/>
            <a:ext cx="2072641" cy="54924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 5">
            <a:extLst>
              <a:ext uri="{FF2B5EF4-FFF2-40B4-BE49-F238E27FC236}">
                <a16:creationId xmlns:a16="http://schemas.microsoft.com/office/drawing/2014/main" id="{51FEF780-399A-FB55-4733-3683A1727951}"/>
              </a:ext>
            </a:extLst>
          </p:cNvPr>
          <p:cNvGraphicFramePr/>
          <p:nvPr/>
        </p:nvGraphicFramePr>
        <p:xfrm>
          <a:off x="224311" y="1549911"/>
          <a:ext cx="11687058" cy="85991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cxnSp>
        <p:nvCxnSpPr>
          <p:cNvPr id="7" name="Rechte verbindingslijn met pijl 6">
            <a:extLst>
              <a:ext uri="{FF2B5EF4-FFF2-40B4-BE49-F238E27FC236}">
                <a16:creationId xmlns:a16="http://schemas.microsoft.com/office/drawing/2014/main" id="{4E6CC710-9A14-1025-B806-3F121588AF37}"/>
              </a:ext>
            </a:extLst>
          </p:cNvPr>
          <p:cNvCxnSpPr>
            <a:cxnSpLocks/>
          </p:cNvCxnSpPr>
          <p:nvPr/>
        </p:nvCxnSpPr>
        <p:spPr>
          <a:xfrm flipV="1">
            <a:off x="10198013" y="1283337"/>
            <a:ext cx="0" cy="26621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Rechte verbindingslijn met pijl 8">
            <a:extLst>
              <a:ext uri="{FF2B5EF4-FFF2-40B4-BE49-F238E27FC236}">
                <a16:creationId xmlns:a16="http://schemas.microsoft.com/office/drawing/2014/main" id="{88D2DEEC-7FEE-092C-3FAD-7E4A980D0BAD}"/>
              </a:ext>
            </a:extLst>
          </p:cNvPr>
          <p:cNvCxnSpPr>
            <a:cxnSpLocks/>
          </p:cNvCxnSpPr>
          <p:nvPr/>
        </p:nvCxnSpPr>
        <p:spPr>
          <a:xfrm flipH="1">
            <a:off x="1934391" y="1257269"/>
            <a:ext cx="8263623" cy="709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Rechte verbindingslijn met pijl 10">
            <a:extLst>
              <a:ext uri="{FF2B5EF4-FFF2-40B4-BE49-F238E27FC236}">
                <a16:creationId xmlns:a16="http://schemas.microsoft.com/office/drawing/2014/main" id="{2253161D-A88F-F62A-A4BD-D43FDF548BBF}"/>
              </a:ext>
            </a:extLst>
          </p:cNvPr>
          <p:cNvCxnSpPr>
            <a:cxnSpLocks/>
          </p:cNvCxnSpPr>
          <p:nvPr/>
        </p:nvCxnSpPr>
        <p:spPr>
          <a:xfrm>
            <a:off x="1934391" y="1257269"/>
            <a:ext cx="0" cy="292642"/>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865C7FBA-EACF-0BB5-4F75-D2042DBDC6C4}"/>
              </a:ext>
            </a:extLst>
          </p:cNvPr>
          <p:cNvCxnSpPr>
            <a:cxnSpLocks/>
          </p:cNvCxnSpPr>
          <p:nvPr/>
        </p:nvCxnSpPr>
        <p:spPr>
          <a:xfrm>
            <a:off x="5906665" y="1283692"/>
            <a:ext cx="0" cy="266219"/>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1628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el 3">
            <a:extLst>
              <a:ext uri="{FF2B5EF4-FFF2-40B4-BE49-F238E27FC236}">
                <a16:creationId xmlns:a16="http://schemas.microsoft.com/office/drawing/2014/main" id="{2BFE014D-37B7-41AC-A649-FA3F0777EA98}"/>
              </a:ext>
            </a:extLst>
          </p:cNvPr>
          <p:cNvSpPr txBox="1">
            <a:spLocks/>
          </p:cNvSpPr>
          <p:nvPr/>
        </p:nvSpPr>
        <p:spPr>
          <a:xfrm>
            <a:off x="209550" y="245461"/>
            <a:ext cx="117062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l-BE"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5" name="Graphic 4" descr="Gebarentaal silhouet">
            <a:extLst>
              <a:ext uri="{FF2B5EF4-FFF2-40B4-BE49-F238E27FC236}">
                <a16:creationId xmlns:a16="http://schemas.microsoft.com/office/drawing/2014/main" id="{8FC771A5-3A3C-4777-1C60-51F639F6AC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5660" y="2966946"/>
            <a:ext cx="585011" cy="585011"/>
          </a:xfrm>
          <a:prstGeom prst="rect">
            <a:avLst/>
          </a:prstGeom>
        </p:spPr>
      </p:pic>
      <p:sp>
        <p:nvSpPr>
          <p:cNvPr id="6" name="Tekstvak 5">
            <a:extLst>
              <a:ext uri="{FF2B5EF4-FFF2-40B4-BE49-F238E27FC236}">
                <a16:creationId xmlns:a16="http://schemas.microsoft.com/office/drawing/2014/main" id="{8E517092-9480-30B5-EFD4-8F678F0731F2}"/>
              </a:ext>
            </a:extLst>
          </p:cNvPr>
          <p:cNvSpPr txBox="1"/>
          <p:nvPr/>
        </p:nvSpPr>
        <p:spPr>
          <a:xfrm>
            <a:off x="1094701" y="2855332"/>
            <a:ext cx="25014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Respect voor en ondersteunen van </a:t>
            </a:r>
            <a:r>
              <a:rPr kumimoji="0" lang="nl-NL" sz="2000" b="1" i="0" u="none" strike="noStrike" kern="1200" cap="none" spc="0" normalizeH="0" baseline="0" noProof="0" dirty="0">
                <a:ln>
                  <a:noFill/>
                </a:ln>
                <a:solidFill>
                  <a:prstClr val="black"/>
                </a:solidFill>
                <a:effectLst/>
                <a:uLnTx/>
                <a:uFillTx/>
                <a:latin typeface="Calibri" panose="020F0502020204030204"/>
                <a:ea typeface="+mn-ea"/>
                <a:cs typeface="+mn-cs"/>
              </a:rPr>
              <a:t>autonomie</a:t>
            </a:r>
            <a:endParaRPr kumimoji="0" lang="nl-BE"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kstvak 7">
            <a:extLst>
              <a:ext uri="{FF2B5EF4-FFF2-40B4-BE49-F238E27FC236}">
                <a16:creationId xmlns:a16="http://schemas.microsoft.com/office/drawing/2014/main" id="{7EAF5B46-5597-0E2A-31D8-B353A30E2EDE}"/>
              </a:ext>
            </a:extLst>
          </p:cNvPr>
          <p:cNvSpPr txBox="1"/>
          <p:nvPr/>
        </p:nvSpPr>
        <p:spPr>
          <a:xfrm>
            <a:off x="4536149" y="3538903"/>
            <a:ext cx="269808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prstClr val="black"/>
                </a:solidFill>
                <a:effectLst/>
                <a:uLnTx/>
                <a:uFillTx/>
                <a:latin typeface="Calibri" panose="020F0502020204030204"/>
                <a:ea typeface="+mn-ea"/>
                <a:cs typeface="+mn-cs"/>
              </a:rPr>
              <a:t>Zinvolle activiteiten en goede relaties </a:t>
            </a: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voor een </a:t>
            </a:r>
            <a:r>
              <a:rPr kumimoji="0" lang="nl-NL" sz="2000" b="1" i="0" u="none" strike="noStrike" kern="1200" cap="none" spc="0" normalizeH="0" baseline="0" noProof="0" dirty="0">
                <a:ln>
                  <a:noFill/>
                </a:ln>
                <a:solidFill>
                  <a:prstClr val="black"/>
                </a:solidFill>
                <a:effectLst/>
                <a:uLnTx/>
                <a:uFillTx/>
                <a:latin typeface="Calibri" panose="020F0502020204030204"/>
                <a:ea typeface="+mn-ea"/>
                <a:cs typeface="+mn-cs"/>
              </a:rPr>
              <a:t>betekenisvol leven</a:t>
            </a:r>
            <a:endParaRPr kumimoji="0" lang="nl-BE"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Graphic 18" descr="Bergscène met effen opvulling">
            <a:extLst>
              <a:ext uri="{FF2B5EF4-FFF2-40B4-BE49-F238E27FC236}">
                <a16:creationId xmlns:a16="http://schemas.microsoft.com/office/drawing/2014/main" id="{C410467E-E4BD-7E8E-06DF-01CFD43882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61873" y="2528183"/>
            <a:ext cx="548640" cy="548640"/>
          </a:xfrm>
          <a:prstGeom prst="rect">
            <a:avLst/>
          </a:prstGeom>
        </p:spPr>
      </p:pic>
      <p:pic>
        <p:nvPicPr>
          <p:cNvPr id="21" name="Graphic 20" descr="Handdruk met effen opvulling">
            <a:extLst>
              <a:ext uri="{FF2B5EF4-FFF2-40B4-BE49-F238E27FC236}">
                <a16:creationId xmlns:a16="http://schemas.microsoft.com/office/drawing/2014/main" id="{EB6E63E0-D8F6-73A6-C078-8555D1A6889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53960" y="4638746"/>
            <a:ext cx="570618" cy="570618"/>
          </a:xfrm>
          <a:prstGeom prst="rect">
            <a:avLst/>
          </a:prstGeom>
        </p:spPr>
      </p:pic>
      <p:pic>
        <p:nvPicPr>
          <p:cNvPr id="23" name="Graphic 22" descr="Rolstoeltoegang met effen opvulling">
            <a:extLst>
              <a:ext uri="{FF2B5EF4-FFF2-40B4-BE49-F238E27FC236}">
                <a16:creationId xmlns:a16="http://schemas.microsoft.com/office/drawing/2014/main" id="{E4AC6AC8-51FD-2D15-B37D-7425E1A9D31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39567" y="1727721"/>
            <a:ext cx="585011" cy="585011"/>
          </a:xfrm>
          <a:prstGeom prst="rect">
            <a:avLst/>
          </a:prstGeom>
        </p:spPr>
      </p:pic>
      <p:pic>
        <p:nvPicPr>
          <p:cNvPr id="25" name="Graphic 24" descr="Hoofd met radertjes met effen opvulling">
            <a:extLst>
              <a:ext uri="{FF2B5EF4-FFF2-40B4-BE49-F238E27FC236}">
                <a16:creationId xmlns:a16="http://schemas.microsoft.com/office/drawing/2014/main" id="{B86959DD-D3E0-E588-9ACA-47B4B7DE31D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78449" y="1787442"/>
            <a:ext cx="585011" cy="585011"/>
          </a:xfrm>
          <a:prstGeom prst="rect">
            <a:avLst/>
          </a:prstGeom>
        </p:spPr>
      </p:pic>
      <p:pic>
        <p:nvPicPr>
          <p:cNvPr id="27" name="Graphic 26" descr="Luidspreker met effen opvulling">
            <a:extLst>
              <a:ext uri="{FF2B5EF4-FFF2-40B4-BE49-F238E27FC236}">
                <a16:creationId xmlns:a16="http://schemas.microsoft.com/office/drawing/2014/main" id="{BB0C15CF-411F-DB3F-AA19-93E1A2AA446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636942" y="1854963"/>
            <a:ext cx="585012" cy="585012"/>
          </a:xfrm>
          <a:prstGeom prst="rect">
            <a:avLst/>
          </a:prstGeom>
        </p:spPr>
      </p:pic>
      <p:pic>
        <p:nvPicPr>
          <p:cNvPr id="31" name="Graphic 30" descr="Klantbeoordeling met effen opvulling">
            <a:extLst>
              <a:ext uri="{FF2B5EF4-FFF2-40B4-BE49-F238E27FC236}">
                <a16:creationId xmlns:a16="http://schemas.microsoft.com/office/drawing/2014/main" id="{A54FCEF3-76DC-55F6-D3FA-79420127FA1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896576" y="5301667"/>
            <a:ext cx="533078" cy="533078"/>
          </a:xfrm>
          <a:prstGeom prst="rect">
            <a:avLst/>
          </a:prstGeom>
        </p:spPr>
      </p:pic>
      <p:sp>
        <p:nvSpPr>
          <p:cNvPr id="34" name="Tekstvak 33">
            <a:extLst>
              <a:ext uri="{FF2B5EF4-FFF2-40B4-BE49-F238E27FC236}">
                <a16:creationId xmlns:a16="http://schemas.microsoft.com/office/drawing/2014/main" id="{9F1AF758-3D2F-5E19-A3B8-4870CACB7875}"/>
              </a:ext>
            </a:extLst>
          </p:cNvPr>
          <p:cNvSpPr txBox="1"/>
          <p:nvPr/>
        </p:nvSpPr>
        <p:spPr>
          <a:xfrm>
            <a:off x="4598372" y="4633257"/>
            <a:ext cx="2698081"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Gebalanceerde zorg: dagelijkse activiteiten ondersteund door </a:t>
            </a:r>
            <a:r>
              <a:rPr kumimoji="0" lang="nl-NL" sz="2000" b="1" i="0" u="none" strike="noStrike" kern="1200" cap="none" spc="0" normalizeH="0" baseline="0" noProof="0" dirty="0">
                <a:ln>
                  <a:noFill/>
                </a:ln>
                <a:solidFill>
                  <a:prstClr val="black"/>
                </a:solidFill>
                <a:effectLst/>
                <a:uLnTx/>
                <a:uFillTx/>
                <a:latin typeface="Calibri" panose="020F0502020204030204"/>
                <a:ea typeface="+mn-ea"/>
                <a:cs typeface="+mn-cs"/>
              </a:rPr>
              <a:t>team van (in)formele verzorgers</a:t>
            </a:r>
            <a:endParaRPr kumimoji="0" lang="nl-BE"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6" name="Graphic 35" descr="Cirkel met mensen met effen opvulling">
            <a:extLst>
              <a:ext uri="{FF2B5EF4-FFF2-40B4-BE49-F238E27FC236}">
                <a16:creationId xmlns:a16="http://schemas.microsoft.com/office/drawing/2014/main" id="{1C8F206C-655F-FC00-4D5A-ABE59167156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846763" y="3666312"/>
            <a:ext cx="570618" cy="570618"/>
          </a:xfrm>
          <a:prstGeom prst="rect">
            <a:avLst/>
          </a:prstGeom>
        </p:spPr>
      </p:pic>
      <p:sp>
        <p:nvSpPr>
          <p:cNvPr id="38" name="Tekstvak 37">
            <a:extLst>
              <a:ext uri="{FF2B5EF4-FFF2-40B4-BE49-F238E27FC236}">
                <a16:creationId xmlns:a16="http://schemas.microsoft.com/office/drawing/2014/main" id="{3F5206D2-9585-8DC7-3297-F4B329B9536E}"/>
              </a:ext>
            </a:extLst>
          </p:cNvPr>
          <p:cNvSpPr txBox="1"/>
          <p:nvPr/>
        </p:nvSpPr>
        <p:spPr>
          <a:xfrm>
            <a:off x="4598372" y="1759965"/>
            <a:ext cx="2282121"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Praktische en mentale ondersteuning bij </a:t>
            </a:r>
            <a:r>
              <a:rPr kumimoji="0" lang="nl-NL" sz="2000" b="1" i="0" u="none" strike="noStrike" kern="1200" cap="none" spc="0" normalizeH="0" baseline="0" noProof="0" dirty="0">
                <a:ln>
                  <a:noFill/>
                </a:ln>
                <a:solidFill>
                  <a:prstClr val="black"/>
                </a:solidFill>
                <a:effectLst/>
                <a:uLnTx/>
                <a:uFillTx/>
                <a:latin typeface="Calibri" panose="020F0502020204030204"/>
                <a:ea typeface="+mn-ea"/>
                <a:cs typeface="+mn-cs"/>
              </a:rPr>
              <a:t>essentiële activiteiten</a:t>
            </a:r>
            <a:endParaRPr kumimoji="0" lang="nl-BE"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kstvak 38">
            <a:extLst>
              <a:ext uri="{FF2B5EF4-FFF2-40B4-BE49-F238E27FC236}">
                <a16:creationId xmlns:a16="http://schemas.microsoft.com/office/drawing/2014/main" id="{2BA817A5-E6CD-B445-F029-125BF7F8EB27}"/>
              </a:ext>
            </a:extLst>
          </p:cNvPr>
          <p:cNvSpPr txBox="1"/>
          <p:nvPr/>
        </p:nvSpPr>
        <p:spPr>
          <a:xfrm>
            <a:off x="1094701" y="1771700"/>
            <a:ext cx="205921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Behandel me als een persoon</a:t>
            </a:r>
            <a:endParaRPr kumimoji="0" lang="nl-BE"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Tekstvak 39">
            <a:extLst>
              <a:ext uri="{FF2B5EF4-FFF2-40B4-BE49-F238E27FC236}">
                <a16:creationId xmlns:a16="http://schemas.microsoft.com/office/drawing/2014/main" id="{E7172F66-34E0-E02B-7B8A-740E4D89E0B1}"/>
              </a:ext>
            </a:extLst>
          </p:cNvPr>
          <p:cNvSpPr txBox="1"/>
          <p:nvPr/>
        </p:nvSpPr>
        <p:spPr>
          <a:xfrm>
            <a:off x="8352434" y="3872183"/>
            <a:ext cx="207446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prstClr val="black"/>
                </a:solidFill>
                <a:effectLst/>
                <a:uLnTx/>
                <a:uFillTx/>
                <a:latin typeface="Calibri" panose="020F0502020204030204"/>
                <a:ea typeface="+mn-ea"/>
                <a:cs typeface="+mn-cs"/>
              </a:rPr>
              <a:t>Gedachten</a:t>
            </a: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 van persoon </a:t>
            </a:r>
            <a:r>
              <a:rPr kumimoji="0" lang="nl-NL" sz="2000" b="1" i="0" u="none" strike="noStrike" kern="1200" cap="none" spc="0" normalizeH="0" baseline="0" noProof="0" dirty="0">
                <a:ln>
                  <a:noFill/>
                </a:ln>
                <a:solidFill>
                  <a:prstClr val="black"/>
                </a:solidFill>
                <a:effectLst/>
                <a:uLnTx/>
                <a:uFillTx/>
                <a:latin typeface="Calibri" panose="020F0502020204030204"/>
                <a:ea typeface="+mn-ea"/>
                <a:cs typeface="+mn-cs"/>
              </a:rPr>
              <a:t>lezen</a:t>
            </a:r>
            <a:endParaRPr kumimoji="0" lang="nl-BE"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Tekstvak 40">
            <a:extLst>
              <a:ext uri="{FF2B5EF4-FFF2-40B4-BE49-F238E27FC236}">
                <a16:creationId xmlns:a16="http://schemas.microsoft.com/office/drawing/2014/main" id="{C4644D61-7494-2F09-372D-4FCA71DBFCE1}"/>
              </a:ext>
            </a:extLst>
          </p:cNvPr>
          <p:cNvSpPr txBox="1"/>
          <p:nvPr/>
        </p:nvSpPr>
        <p:spPr>
          <a:xfrm>
            <a:off x="8352434" y="1771700"/>
            <a:ext cx="230808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prstClr val="black"/>
                </a:solidFill>
                <a:effectLst/>
                <a:uLnTx/>
                <a:uFillTx/>
                <a:latin typeface="Calibri" panose="020F0502020204030204"/>
                <a:ea typeface="+mn-ea"/>
                <a:cs typeface="+mn-cs"/>
              </a:rPr>
              <a:t>Luisteren</a:t>
            </a: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 en </a:t>
            </a:r>
            <a:r>
              <a:rPr kumimoji="0" lang="nl-NL" sz="2000" b="1" i="0" u="none" strike="noStrike" kern="1200" cap="none" spc="0" normalizeH="0" baseline="0" noProof="0" dirty="0">
                <a:ln>
                  <a:noFill/>
                </a:ln>
                <a:solidFill>
                  <a:prstClr val="black"/>
                </a:solidFill>
                <a:effectLst/>
                <a:uLnTx/>
                <a:uFillTx/>
                <a:latin typeface="Calibri" panose="020F0502020204030204"/>
                <a:ea typeface="+mn-ea"/>
                <a:cs typeface="+mn-cs"/>
              </a:rPr>
              <a:t>aandacht </a:t>
            </a: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hebben voor wat de persoon echt wil. Betrekken bij de besluitvorming.</a:t>
            </a:r>
            <a:endParaRPr kumimoji="0" lang="nl-BE"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3" name="Graphic 42" descr="Gedachte silhouet">
            <a:extLst>
              <a:ext uri="{FF2B5EF4-FFF2-40B4-BE49-F238E27FC236}">
                <a16:creationId xmlns:a16="http://schemas.microsoft.com/office/drawing/2014/main" id="{327EC369-3BEF-C5D8-8CB3-11E313251DE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699976" y="3964915"/>
            <a:ext cx="570618" cy="570618"/>
          </a:xfrm>
          <a:prstGeom prst="rect">
            <a:avLst/>
          </a:prstGeom>
        </p:spPr>
      </p:pic>
      <p:sp>
        <p:nvSpPr>
          <p:cNvPr id="2" name="Tekstvak 1">
            <a:extLst>
              <a:ext uri="{FF2B5EF4-FFF2-40B4-BE49-F238E27FC236}">
                <a16:creationId xmlns:a16="http://schemas.microsoft.com/office/drawing/2014/main" id="{08988706-A97B-0FC1-604B-FF651E50345D}"/>
              </a:ext>
            </a:extLst>
          </p:cNvPr>
          <p:cNvSpPr txBox="1"/>
          <p:nvPr/>
        </p:nvSpPr>
        <p:spPr>
          <a:xfrm>
            <a:off x="792282" y="696712"/>
            <a:ext cx="5570368" cy="954107"/>
          </a:xfrm>
          <a:prstGeom prst="rect">
            <a:avLst/>
          </a:prstGeom>
          <a:solidFill>
            <a:schemeClr val="accent1">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Calibri" panose="020F0502020204030204"/>
                <a:ea typeface="+mn-ea"/>
                <a:cs typeface="+mn-cs"/>
              </a:rPr>
              <a:t>Kenmerken van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Calibri" panose="020F0502020204030204"/>
                <a:ea typeface="+mn-ea"/>
                <a:cs typeface="+mn-cs"/>
              </a:rPr>
              <a:t>“goede zorg”</a:t>
            </a:r>
            <a:endParaRPr kumimoji="0" lang="nl-BE"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6" name="Picture 2" descr="logo">
            <a:extLst>
              <a:ext uri="{FF2B5EF4-FFF2-40B4-BE49-F238E27FC236}">
                <a16:creationId xmlns:a16="http://schemas.microsoft.com/office/drawing/2014/main" id="{22FC5CA2-9A4B-76CF-B4E9-DFB2D424258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89779" y="6038107"/>
            <a:ext cx="2072641" cy="549249"/>
          </a:xfrm>
          <a:prstGeom prst="rect">
            <a:avLst/>
          </a:prstGeom>
          <a:noFill/>
          <a:extLst>
            <a:ext uri="{909E8E84-426E-40DD-AFC4-6F175D3DCCD1}">
              <a14:hiddenFill xmlns:a14="http://schemas.microsoft.com/office/drawing/2010/main">
                <a:solidFill>
                  <a:srgbClr val="FFFFFF"/>
                </a:solidFill>
              </a14:hiddenFill>
            </a:ext>
          </a:extLst>
        </p:spPr>
      </p:pic>
      <p:sp>
        <p:nvSpPr>
          <p:cNvPr id="28" name="Tekstvak 27">
            <a:extLst>
              <a:ext uri="{FF2B5EF4-FFF2-40B4-BE49-F238E27FC236}">
                <a16:creationId xmlns:a16="http://schemas.microsoft.com/office/drawing/2014/main" id="{25EBADEE-0F31-7F91-A435-D75F1DA93F72}"/>
              </a:ext>
            </a:extLst>
          </p:cNvPr>
          <p:cNvSpPr txBox="1"/>
          <p:nvPr/>
        </p:nvSpPr>
        <p:spPr>
          <a:xfrm>
            <a:off x="5282285" y="6565522"/>
            <a:ext cx="6873164" cy="307777"/>
          </a:xfrm>
          <a:prstGeom prst="rect">
            <a:avLst/>
          </a:prstGeom>
          <a:noFill/>
        </p:spPr>
        <p:txBody>
          <a:bodyPr wrap="none" rtlCol="0">
            <a:spAutoFit/>
          </a:bodyPr>
          <a:lstStyle/>
          <a:p>
            <a:r>
              <a:rPr lang="nl-NL" sz="1400" dirty="0"/>
              <a:t>*</a:t>
            </a:r>
            <a:r>
              <a:rPr lang="nl-NL" sz="1200" dirty="0"/>
              <a:t>Interne netwerkmeeting AVDEL 21/09/2021; </a:t>
            </a:r>
            <a:r>
              <a:rPr lang="nl-NL" sz="1200" dirty="0" err="1"/>
              <a:t>Boeykens</a:t>
            </a:r>
            <a:r>
              <a:rPr lang="nl-NL" sz="1200" dirty="0"/>
              <a:t> et al., 2022; </a:t>
            </a:r>
            <a:r>
              <a:rPr lang="nl-NL" sz="1200" dirty="0" err="1"/>
              <a:t>Guraya</a:t>
            </a:r>
            <a:r>
              <a:rPr lang="nl-NL" sz="1200" dirty="0"/>
              <a:t> et al., 2018; </a:t>
            </a:r>
            <a:r>
              <a:rPr lang="nl-NL" sz="1200" dirty="0" err="1"/>
              <a:t>Volker</a:t>
            </a:r>
            <a:r>
              <a:rPr lang="nl-NL" sz="1200" dirty="0"/>
              <a:t> et al., 2017</a:t>
            </a:r>
            <a:endParaRPr lang="nl-BE" sz="1400" dirty="0"/>
          </a:p>
        </p:txBody>
      </p:sp>
      <p:sp>
        <p:nvSpPr>
          <p:cNvPr id="29" name="Titel 4">
            <a:extLst>
              <a:ext uri="{FF2B5EF4-FFF2-40B4-BE49-F238E27FC236}">
                <a16:creationId xmlns:a16="http://schemas.microsoft.com/office/drawing/2014/main" id="{F6D91415-2322-2F4D-7537-00435BA7F3D1}"/>
              </a:ext>
            </a:extLst>
          </p:cNvPr>
          <p:cNvSpPr txBox="1">
            <a:spLocks/>
          </p:cNvSpPr>
          <p:nvPr/>
        </p:nvSpPr>
        <p:spPr>
          <a:xfrm>
            <a:off x="378449" y="111476"/>
            <a:ext cx="10515600" cy="13255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500" b="1" i="0" kern="1200">
                <a:solidFill>
                  <a:schemeClr val="tx1"/>
                </a:solidFill>
                <a:latin typeface="Lato" panose="020F0502020204030203" pitchFamily="34" charset="0"/>
                <a:ea typeface="Lato" panose="020F0502020204030203" pitchFamily="34" charset="0"/>
                <a:cs typeface="Lato" panose="020F0502020204030203" pitchFamily="34" charset="0"/>
              </a:defRPr>
            </a:lvl1pPr>
          </a:lstStyle>
          <a:p>
            <a:r>
              <a:rPr lang="nl-NL" sz="3200" dirty="0"/>
              <a:t>Welke competenties in de eerste lijn?</a:t>
            </a:r>
            <a:endParaRPr lang="nl-BE" sz="3200" dirty="0"/>
          </a:p>
        </p:txBody>
      </p:sp>
    </p:spTree>
    <p:extLst>
      <p:ext uri="{BB962C8B-B14F-4D97-AF65-F5344CB8AC3E}">
        <p14:creationId xmlns:p14="http://schemas.microsoft.com/office/powerpoint/2010/main" val="2114441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el 3">
            <a:extLst>
              <a:ext uri="{FF2B5EF4-FFF2-40B4-BE49-F238E27FC236}">
                <a16:creationId xmlns:a16="http://schemas.microsoft.com/office/drawing/2014/main" id="{2BFE014D-37B7-41AC-A649-FA3F0777EA98}"/>
              </a:ext>
            </a:extLst>
          </p:cNvPr>
          <p:cNvSpPr txBox="1">
            <a:spLocks/>
          </p:cNvSpPr>
          <p:nvPr/>
        </p:nvSpPr>
        <p:spPr>
          <a:xfrm>
            <a:off x="209550" y="245461"/>
            <a:ext cx="117062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l-BE"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5" name="Graphic 4" descr="Gebarentaal silhouet">
            <a:extLst>
              <a:ext uri="{FF2B5EF4-FFF2-40B4-BE49-F238E27FC236}">
                <a16:creationId xmlns:a16="http://schemas.microsoft.com/office/drawing/2014/main" id="{8FC771A5-3A3C-4777-1C60-51F639F6AC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3526" y="2725146"/>
            <a:ext cx="585011" cy="585011"/>
          </a:xfrm>
          <a:prstGeom prst="rect">
            <a:avLst/>
          </a:prstGeom>
        </p:spPr>
      </p:pic>
      <p:sp>
        <p:nvSpPr>
          <p:cNvPr id="6" name="Tekstvak 5">
            <a:extLst>
              <a:ext uri="{FF2B5EF4-FFF2-40B4-BE49-F238E27FC236}">
                <a16:creationId xmlns:a16="http://schemas.microsoft.com/office/drawing/2014/main" id="{8E517092-9480-30B5-EFD4-8F678F0731F2}"/>
              </a:ext>
            </a:extLst>
          </p:cNvPr>
          <p:cNvSpPr txBox="1"/>
          <p:nvPr/>
        </p:nvSpPr>
        <p:spPr>
          <a:xfrm>
            <a:off x="1032568" y="2757691"/>
            <a:ext cx="25014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Respect voor en ondersteunen van </a:t>
            </a:r>
            <a:r>
              <a:rPr kumimoji="0" lang="nl-NL" sz="1400" b="1" i="0" u="none" strike="noStrike" kern="1200" cap="none" spc="0" normalizeH="0" baseline="0" noProof="0" dirty="0">
                <a:ln>
                  <a:noFill/>
                </a:ln>
                <a:solidFill>
                  <a:prstClr val="black"/>
                </a:solidFill>
                <a:effectLst/>
                <a:uLnTx/>
                <a:uFillTx/>
                <a:latin typeface="Calibri" panose="020F0502020204030204"/>
                <a:ea typeface="+mn-ea"/>
                <a:cs typeface="+mn-cs"/>
              </a:rPr>
              <a:t>autonomie</a:t>
            </a:r>
            <a:endParaRPr kumimoji="0" lang="nl-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kstvak 7">
            <a:extLst>
              <a:ext uri="{FF2B5EF4-FFF2-40B4-BE49-F238E27FC236}">
                <a16:creationId xmlns:a16="http://schemas.microsoft.com/office/drawing/2014/main" id="{7EAF5B46-5597-0E2A-31D8-B353A30E2EDE}"/>
              </a:ext>
            </a:extLst>
          </p:cNvPr>
          <p:cNvSpPr txBox="1"/>
          <p:nvPr/>
        </p:nvSpPr>
        <p:spPr>
          <a:xfrm>
            <a:off x="1032934" y="4483902"/>
            <a:ext cx="2698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prstClr val="black"/>
                </a:solidFill>
                <a:effectLst/>
                <a:uLnTx/>
                <a:uFillTx/>
                <a:latin typeface="Calibri" panose="020F0502020204030204"/>
                <a:ea typeface="+mn-ea"/>
                <a:cs typeface="+mn-cs"/>
              </a:rPr>
              <a:t>Zinvolle activiteiten en goede relaties </a:t>
            </a: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voor een </a:t>
            </a:r>
            <a:r>
              <a:rPr kumimoji="0" lang="nl-NL" sz="1400" b="1" i="0" u="none" strike="noStrike" kern="1200" cap="none" spc="0" normalizeH="0" baseline="0" noProof="0" dirty="0">
                <a:ln>
                  <a:noFill/>
                </a:ln>
                <a:solidFill>
                  <a:prstClr val="black"/>
                </a:solidFill>
                <a:effectLst/>
                <a:uLnTx/>
                <a:uFillTx/>
                <a:latin typeface="Calibri" panose="020F0502020204030204"/>
                <a:ea typeface="+mn-ea"/>
                <a:cs typeface="+mn-cs"/>
              </a:rPr>
              <a:t>betekenisvol leven</a:t>
            </a:r>
            <a:endParaRPr kumimoji="0" lang="nl-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Graphic 18" descr="Bergscène met effen opvulling">
            <a:extLst>
              <a:ext uri="{FF2B5EF4-FFF2-40B4-BE49-F238E27FC236}">
                <a16:creationId xmlns:a16="http://schemas.microsoft.com/office/drawing/2014/main" id="{C410467E-E4BD-7E8E-06DF-01CFD43882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7544" y="4200460"/>
            <a:ext cx="548640" cy="548640"/>
          </a:xfrm>
          <a:prstGeom prst="rect">
            <a:avLst/>
          </a:prstGeom>
        </p:spPr>
      </p:pic>
      <p:pic>
        <p:nvPicPr>
          <p:cNvPr id="21" name="Graphic 20" descr="Handdruk met effen opvulling">
            <a:extLst>
              <a:ext uri="{FF2B5EF4-FFF2-40B4-BE49-F238E27FC236}">
                <a16:creationId xmlns:a16="http://schemas.microsoft.com/office/drawing/2014/main" id="{EB6E63E0-D8F6-73A6-C078-8555D1A6889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98730" y="2117726"/>
            <a:ext cx="570618" cy="570618"/>
          </a:xfrm>
          <a:prstGeom prst="rect">
            <a:avLst/>
          </a:prstGeom>
        </p:spPr>
      </p:pic>
      <p:pic>
        <p:nvPicPr>
          <p:cNvPr id="23" name="Graphic 22" descr="Rolstoeltoegang met effen opvulling">
            <a:extLst>
              <a:ext uri="{FF2B5EF4-FFF2-40B4-BE49-F238E27FC236}">
                <a16:creationId xmlns:a16="http://schemas.microsoft.com/office/drawing/2014/main" id="{E4AC6AC8-51FD-2D15-B37D-7425E1A9D31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45238" y="3409726"/>
            <a:ext cx="585011" cy="585011"/>
          </a:xfrm>
          <a:prstGeom prst="rect">
            <a:avLst/>
          </a:prstGeom>
        </p:spPr>
      </p:pic>
      <p:pic>
        <p:nvPicPr>
          <p:cNvPr id="25" name="Graphic 24" descr="Hoofd met radertjes met effen opvulling">
            <a:extLst>
              <a:ext uri="{FF2B5EF4-FFF2-40B4-BE49-F238E27FC236}">
                <a16:creationId xmlns:a16="http://schemas.microsoft.com/office/drawing/2014/main" id="{B86959DD-D3E0-E588-9ACA-47B4B7DE31D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95660" y="1949332"/>
            <a:ext cx="585011" cy="585011"/>
          </a:xfrm>
          <a:prstGeom prst="rect">
            <a:avLst/>
          </a:prstGeom>
        </p:spPr>
      </p:pic>
      <p:pic>
        <p:nvPicPr>
          <p:cNvPr id="27" name="Graphic 26" descr="Luidspreker met effen opvulling">
            <a:extLst>
              <a:ext uri="{FF2B5EF4-FFF2-40B4-BE49-F238E27FC236}">
                <a16:creationId xmlns:a16="http://schemas.microsoft.com/office/drawing/2014/main" id="{BB0C15CF-411F-DB3F-AA19-93E1A2AA446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504222" y="3519064"/>
            <a:ext cx="585012" cy="585012"/>
          </a:xfrm>
          <a:prstGeom prst="rect">
            <a:avLst/>
          </a:prstGeom>
        </p:spPr>
      </p:pic>
      <p:pic>
        <p:nvPicPr>
          <p:cNvPr id="31" name="Graphic 30" descr="Klantbeoordeling met effen opvulling">
            <a:extLst>
              <a:ext uri="{FF2B5EF4-FFF2-40B4-BE49-F238E27FC236}">
                <a16:creationId xmlns:a16="http://schemas.microsoft.com/office/drawing/2014/main" id="{A54FCEF3-76DC-55F6-D3FA-79420127FA1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541346" y="2780647"/>
            <a:ext cx="533078" cy="533078"/>
          </a:xfrm>
          <a:prstGeom prst="rect">
            <a:avLst/>
          </a:prstGeom>
        </p:spPr>
      </p:pic>
      <p:sp>
        <p:nvSpPr>
          <p:cNvPr id="34" name="Tekstvak 33">
            <a:extLst>
              <a:ext uri="{FF2B5EF4-FFF2-40B4-BE49-F238E27FC236}">
                <a16:creationId xmlns:a16="http://schemas.microsoft.com/office/drawing/2014/main" id="{9F1AF758-3D2F-5E19-A3B8-4870CACB7875}"/>
              </a:ext>
            </a:extLst>
          </p:cNvPr>
          <p:cNvSpPr txBox="1"/>
          <p:nvPr/>
        </p:nvSpPr>
        <p:spPr>
          <a:xfrm>
            <a:off x="4234565" y="2295323"/>
            <a:ext cx="2698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Gebalanceerde zorg: dagelijkse activiteiten ondersteund door </a:t>
            </a:r>
            <a:r>
              <a:rPr kumimoji="0" lang="nl-NL" sz="1400" b="1" i="0" u="none" strike="noStrike" kern="1200" cap="none" spc="0" normalizeH="0" baseline="0" noProof="0" dirty="0">
                <a:ln>
                  <a:noFill/>
                </a:ln>
                <a:solidFill>
                  <a:prstClr val="black"/>
                </a:solidFill>
                <a:effectLst/>
                <a:uLnTx/>
                <a:uFillTx/>
                <a:latin typeface="Calibri" panose="020F0502020204030204"/>
                <a:ea typeface="+mn-ea"/>
                <a:cs typeface="+mn-cs"/>
              </a:rPr>
              <a:t>team van (in)formele verzorgers</a:t>
            </a:r>
            <a:endParaRPr kumimoji="0" lang="nl-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6" name="Graphic 35" descr="Cirkel met mensen met effen opvulling">
            <a:extLst>
              <a:ext uri="{FF2B5EF4-FFF2-40B4-BE49-F238E27FC236}">
                <a16:creationId xmlns:a16="http://schemas.microsoft.com/office/drawing/2014/main" id="{1C8F206C-655F-FC00-4D5A-ABE59167156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40722" y="4886225"/>
            <a:ext cx="570618" cy="570618"/>
          </a:xfrm>
          <a:prstGeom prst="rect">
            <a:avLst/>
          </a:prstGeom>
        </p:spPr>
      </p:pic>
      <p:sp>
        <p:nvSpPr>
          <p:cNvPr id="38" name="Tekstvak 37">
            <a:extLst>
              <a:ext uri="{FF2B5EF4-FFF2-40B4-BE49-F238E27FC236}">
                <a16:creationId xmlns:a16="http://schemas.microsoft.com/office/drawing/2014/main" id="{3F5206D2-9585-8DC7-3297-F4B329B9536E}"/>
              </a:ext>
            </a:extLst>
          </p:cNvPr>
          <p:cNvSpPr txBox="1"/>
          <p:nvPr/>
        </p:nvSpPr>
        <p:spPr>
          <a:xfrm>
            <a:off x="1104043" y="3432242"/>
            <a:ext cx="228212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Praktische en mentale ondersteuning bij </a:t>
            </a:r>
            <a:r>
              <a:rPr kumimoji="0" lang="nl-NL" sz="1400" b="1" i="0" u="none" strike="noStrike" kern="1200" cap="none" spc="0" normalizeH="0" baseline="0" noProof="0" dirty="0">
                <a:ln>
                  <a:noFill/>
                </a:ln>
                <a:solidFill>
                  <a:prstClr val="black"/>
                </a:solidFill>
                <a:effectLst/>
                <a:uLnTx/>
                <a:uFillTx/>
                <a:latin typeface="Calibri" panose="020F0502020204030204"/>
                <a:ea typeface="+mn-ea"/>
                <a:cs typeface="+mn-cs"/>
              </a:rPr>
              <a:t>essentiële activiteiten</a:t>
            </a:r>
            <a:endParaRPr kumimoji="0" lang="nl-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kstvak 38">
            <a:extLst>
              <a:ext uri="{FF2B5EF4-FFF2-40B4-BE49-F238E27FC236}">
                <a16:creationId xmlns:a16="http://schemas.microsoft.com/office/drawing/2014/main" id="{2BA817A5-E6CD-B445-F029-125BF7F8EB27}"/>
              </a:ext>
            </a:extLst>
          </p:cNvPr>
          <p:cNvSpPr txBox="1"/>
          <p:nvPr/>
        </p:nvSpPr>
        <p:spPr>
          <a:xfrm>
            <a:off x="1094701" y="2044083"/>
            <a:ext cx="20592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Behandel me als een persoon</a:t>
            </a:r>
            <a:endParaRPr kumimoji="0" lang="nl-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Tekstvak 39">
            <a:extLst>
              <a:ext uri="{FF2B5EF4-FFF2-40B4-BE49-F238E27FC236}">
                <a16:creationId xmlns:a16="http://schemas.microsoft.com/office/drawing/2014/main" id="{E7172F66-34E0-E02B-7B8A-740E4D89E0B1}"/>
              </a:ext>
            </a:extLst>
          </p:cNvPr>
          <p:cNvSpPr txBox="1"/>
          <p:nvPr/>
        </p:nvSpPr>
        <p:spPr>
          <a:xfrm>
            <a:off x="4195700" y="4620269"/>
            <a:ext cx="20744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prstClr val="black"/>
                </a:solidFill>
                <a:effectLst/>
                <a:uLnTx/>
                <a:uFillTx/>
                <a:latin typeface="Calibri" panose="020F0502020204030204"/>
                <a:ea typeface="+mn-ea"/>
                <a:cs typeface="+mn-cs"/>
              </a:rPr>
              <a:t>Gedachten</a:t>
            </a: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 van persoon </a:t>
            </a:r>
            <a:r>
              <a:rPr kumimoji="0" lang="nl-NL" sz="1400" b="1" i="0" u="none" strike="noStrike" kern="1200" cap="none" spc="0" normalizeH="0" baseline="0" noProof="0" dirty="0">
                <a:ln>
                  <a:noFill/>
                </a:ln>
                <a:solidFill>
                  <a:prstClr val="black"/>
                </a:solidFill>
                <a:effectLst/>
                <a:uLnTx/>
                <a:uFillTx/>
                <a:latin typeface="Calibri" panose="020F0502020204030204"/>
                <a:ea typeface="+mn-ea"/>
                <a:cs typeface="+mn-cs"/>
              </a:rPr>
              <a:t>lezen</a:t>
            </a:r>
            <a:endParaRPr kumimoji="0" lang="nl-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Tekstvak 40">
            <a:extLst>
              <a:ext uri="{FF2B5EF4-FFF2-40B4-BE49-F238E27FC236}">
                <a16:creationId xmlns:a16="http://schemas.microsoft.com/office/drawing/2014/main" id="{C4644D61-7494-2F09-372D-4FCA71DBFCE1}"/>
              </a:ext>
            </a:extLst>
          </p:cNvPr>
          <p:cNvSpPr txBox="1"/>
          <p:nvPr/>
        </p:nvSpPr>
        <p:spPr>
          <a:xfrm>
            <a:off x="4155736" y="3416806"/>
            <a:ext cx="230808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prstClr val="black"/>
                </a:solidFill>
                <a:effectLst/>
                <a:uLnTx/>
                <a:uFillTx/>
                <a:latin typeface="Calibri" panose="020F0502020204030204"/>
                <a:ea typeface="+mn-ea"/>
                <a:cs typeface="+mn-cs"/>
              </a:rPr>
              <a:t>Luisteren</a:t>
            </a: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 en </a:t>
            </a:r>
            <a:r>
              <a:rPr kumimoji="0" lang="nl-NL" sz="1400" b="1" i="0" u="none" strike="noStrike" kern="1200" cap="none" spc="0" normalizeH="0" baseline="0" noProof="0" dirty="0">
                <a:ln>
                  <a:noFill/>
                </a:ln>
                <a:solidFill>
                  <a:prstClr val="black"/>
                </a:solidFill>
                <a:effectLst/>
                <a:uLnTx/>
                <a:uFillTx/>
                <a:latin typeface="Calibri" panose="020F0502020204030204"/>
                <a:ea typeface="+mn-ea"/>
                <a:cs typeface="+mn-cs"/>
              </a:rPr>
              <a:t>aandacht </a:t>
            </a: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hebben voor wat de persoon echt wil. Betrekken bij de besluitvorming.</a:t>
            </a:r>
            <a:endParaRPr kumimoji="0" lang="nl-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3" name="Graphic 42" descr="Gedachte silhouet">
            <a:extLst>
              <a:ext uri="{FF2B5EF4-FFF2-40B4-BE49-F238E27FC236}">
                <a16:creationId xmlns:a16="http://schemas.microsoft.com/office/drawing/2014/main" id="{327EC369-3BEF-C5D8-8CB3-11E313251DE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577466" y="4452920"/>
            <a:ext cx="570618" cy="570618"/>
          </a:xfrm>
          <a:prstGeom prst="rect">
            <a:avLst/>
          </a:prstGeom>
        </p:spPr>
      </p:pic>
      <p:sp>
        <p:nvSpPr>
          <p:cNvPr id="2" name="Tekstvak 1">
            <a:extLst>
              <a:ext uri="{FF2B5EF4-FFF2-40B4-BE49-F238E27FC236}">
                <a16:creationId xmlns:a16="http://schemas.microsoft.com/office/drawing/2014/main" id="{08988706-A97B-0FC1-604B-FF651E50345D}"/>
              </a:ext>
            </a:extLst>
          </p:cNvPr>
          <p:cNvSpPr txBox="1"/>
          <p:nvPr/>
        </p:nvSpPr>
        <p:spPr>
          <a:xfrm>
            <a:off x="775395" y="985163"/>
            <a:ext cx="5570368" cy="646331"/>
          </a:xfrm>
          <a:prstGeom prst="rect">
            <a:avLst/>
          </a:prstGeom>
          <a:solidFill>
            <a:schemeClr val="accent1">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Kenmerken van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“goede zorg”</a:t>
            </a:r>
            <a:endPar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Graphic 3" descr="Fluitje silhouet">
            <a:extLst>
              <a:ext uri="{FF2B5EF4-FFF2-40B4-BE49-F238E27FC236}">
                <a16:creationId xmlns:a16="http://schemas.microsoft.com/office/drawing/2014/main" id="{4CC2E246-1B8B-528F-510E-15B92C77A3ED}"/>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807710" y="1882678"/>
            <a:ext cx="646331" cy="646331"/>
          </a:xfrm>
          <a:prstGeom prst="rect">
            <a:avLst/>
          </a:prstGeom>
        </p:spPr>
      </p:pic>
      <p:pic>
        <p:nvPicPr>
          <p:cNvPr id="7" name="Graphic 6" descr="Proost met effen opvulling">
            <a:extLst>
              <a:ext uri="{FF2B5EF4-FFF2-40B4-BE49-F238E27FC236}">
                <a16:creationId xmlns:a16="http://schemas.microsoft.com/office/drawing/2014/main" id="{459F4A6C-F6F8-88BD-94FE-24C8493DA21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798652" y="2704205"/>
            <a:ext cx="646331" cy="646331"/>
          </a:xfrm>
          <a:prstGeom prst="rect">
            <a:avLst/>
          </a:prstGeom>
        </p:spPr>
      </p:pic>
      <p:pic>
        <p:nvPicPr>
          <p:cNvPr id="9" name="Graphic 8" descr="Gebruikersnetwerk silhouet">
            <a:extLst>
              <a:ext uri="{FF2B5EF4-FFF2-40B4-BE49-F238E27FC236}">
                <a16:creationId xmlns:a16="http://schemas.microsoft.com/office/drawing/2014/main" id="{C7A1B2B1-A369-7E8D-9BC4-C5E49B923D79}"/>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7779717" y="3445074"/>
            <a:ext cx="646331" cy="646331"/>
          </a:xfrm>
          <a:prstGeom prst="rect">
            <a:avLst/>
          </a:prstGeom>
        </p:spPr>
      </p:pic>
      <p:pic>
        <p:nvPicPr>
          <p:cNvPr id="10" name="Graphic 9" descr="Directiekamer met effen opvulling">
            <a:extLst>
              <a:ext uri="{FF2B5EF4-FFF2-40B4-BE49-F238E27FC236}">
                <a16:creationId xmlns:a16="http://schemas.microsoft.com/office/drawing/2014/main" id="{A9635BC4-F6AD-3903-89EF-D1A36C3B3FF1}"/>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792375" y="4281503"/>
            <a:ext cx="652615" cy="652615"/>
          </a:xfrm>
          <a:prstGeom prst="rect">
            <a:avLst/>
          </a:prstGeom>
        </p:spPr>
      </p:pic>
      <p:sp>
        <p:nvSpPr>
          <p:cNvPr id="11" name="Pijl: ingekeept rechts 10">
            <a:extLst>
              <a:ext uri="{FF2B5EF4-FFF2-40B4-BE49-F238E27FC236}">
                <a16:creationId xmlns:a16="http://schemas.microsoft.com/office/drawing/2014/main" id="{9CE4CA2D-49CA-199A-5A5E-F4007F0FC1F3}"/>
              </a:ext>
            </a:extLst>
          </p:cNvPr>
          <p:cNvSpPr/>
          <p:nvPr/>
        </p:nvSpPr>
        <p:spPr>
          <a:xfrm>
            <a:off x="6641106" y="922181"/>
            <a:ext cx="1123117" cy="785191"/>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kstvak 11">
            <a:extLst>
              <a:ext uri="{FF2B5EF4-FFF2-40B4-BE49-F238E27FC236}">
                <a16:creationId xmlns:a16="http://schemas.microsoft.com/office/drawing/2014/main" id="{6C131B39-7BF3-69B3-F3D2-92EEA39F923A}"/>
              </a:ext>
            </a:extLst>
          </p:cNvPr>
          <p:cNvSpPr txBox="1"/>
          <p:nvPr/>
        </p:nvSpPr>
        <p:spPr>
          <a:xfrm>
            <a:off x="8647294" y="1855999"/>
            <a:ext cx="316450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Coaching, het versterken van empowerment en gedeelde besluitvorming</a:t>
            </a:r>
            <a:endParaRPr kumimoji="0" lang="nl-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kstvak 12">
            <a:extLst>
              <a:ext uri="{FF2B5EF4-FFF2-40B4-BE49-F238E27FC236}">
                <a16:creationId xmlns:a16="http://schemas.microsoft.com/office/drawing/2014/main" id="{06E2DA6B-EEE7-5FCB-0157-9553DFE6DF3D}"/>
              </a:ext>
            </a:extLst>
          </p:cNvPr>
          <p:cNvSpPr txBox="1"/>
          <p:nvPr/>
        </p:nvSpPr>
        <p:spPr>
          <a:xfrm>
            <a:off x="8647295" y="2611872"/>
            <a:ext cx="316450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Samenwerking en co-creatie tussen patiënt en professional, maar ook tussen professionals</a:t>
            </a:r>
            <a:endParaRPr kumimoji="0" lang="nl-BE"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kstvak 13">
            <a:extLst>
              <a:ext uri="{FF2B5EF4-FFF2-40B4-BE49-F238E27FC236}">
                <a16:creationId xmlns:a16="http://schemas.microsoft.com/office/drawing/2014/main" id="{4365F5B5-B9CE-6F9E-5F99-EFB72198B3D8}"/>
              </a:ext>
            </a:extLst>
          </p:cNvPr>
          <p:cNvSpPr txBox="1"/>
          <p:nvPr/>
        </p:nvSpPr>
        <p:spPr>
          <a:xfrm>
            <a:off x="8648633" y="3375168"/>
            <a:ext cx="316450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Coördinatie: interdisciplinair team waar iedereen gericht is op een persoonsgerichte benadering.</a:t>
            </a:r>
            <a:endParaRPr kumimoji="0" lang="nl-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kstvak 14">
            <a:extLst>
              <a:ext uri="{FF2B5EF4-FFF2-40B4-BE49-F238E27FC236}">
                <a16:creationId xmlns:a16="http://schemas.microsoft.com/office/drawing/2014/main" id="{3C11616D-6814-10CE-F857-EC67D9231962}"/>
              </a:ext>
            </a:extLst>
          </p:cNvPr>
          <p:cNvSpPr txBox="1"/>
          <p:nvPr/>
        </p:nvSpPr>
        <p:spPr>
          <a:xfrm>
            <a:off x="8648632" y="4161605"/>
            <a:ext cx="316450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Communicatie: Goede voorbereiding en luisteren naar wat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patiënten willen, inclusief luisteren naar hun behoeften en voorkeuren.</a:t>
            </a:r>
            <a:endParaRPr kumimoji="0" lang="nl-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Graphic 15" descr="IJsberg met effen opvulling">
            <a:extLst>
              <a:ext uri="{FF2B5EF4-FFF2-40B4-BE49-F238E27FC236}">
                <a16:creationId xmlns:a16="http://schemas.microsoft.com/office/drawing/2014/main" id="{31E43C3E-D512-14F0-AF27-54733A99159D}"/>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7807710" y="5055982"/>
            <a:ext cx="638267" cy="638267"/>
          </a:xfrm>
          <a:prstGeom prst="rect">
            <a:avLst/>
          </a:prstGeom>
        </p:spPr>
      </p:pic>
      <p:sp>
        <p:nvSpPr>
          <p:cNvPr id="17" name="Tekstvak 16">
            <a:extLst>
              <a:ext uri="{FF2B5EF4-FFF2-40B4-BE49-F238E27FC236}">
                <a16:creationId xmlns:a16="http://schemas.microsoft.com/office/drawing/2014/main" id="{2DECC2F7-DEDF-FFE7-0B59-E11D0D1B3BF6}"/>
              </a:ext>
            </a:extLst>
          </p:cNvPr>
          <p:cNvSpPr txBox="1"/>
          <p:nvPr/>
        </p:nvSpPr>
        <p:spPr>
          <a:xfrm>
            <a:off x="8647295" y="5227529"/>
            <a:ext cx="31645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Probleem oplossing</a:t>
            </a:r>
            <a:endParaRPr kumimoji="0" lang="nl-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 name="Graphic 19" descr="Klaslokaal silhouet">
            <a:extLst>
              <a:ext uri="{FF2B5EF4-FFF2-40B4-BE49-F238E27FC236}">
                <a16:creationId xmlns:a16="http://schemas.microsoft.com/office/drawing/2014/main" id="{F1319277-7740-57F8-4ABC-411666EDD493}"/>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7813715" y="5816113"/>
            <a:ext cx="612333" cy="612333"/>
          </a:xfrm>
          <a:prstGeom prst="rect">
            <a:avLst/>
          </a:prstGeom>
        </p:spPr>
      </p:pic>
      <p:sp>
        <p:nvSpPr>
          <p:cNvPr id="22" name="Tekstvak 21">
            <a:extLst>
              <a:ext uri="{FF2B5EF4-FFF2-40B4-BE49-F238E27FC236}">
                <a16:creationId xmlns:a16="http://schemas.microsoft.com/office/drawing/2014/main" id="{75E1A136-3622-4C94-8836-A5B169612E79}"/>
              </a:ext>
            </a:extLst>
          </p:cNvPr>
          <p:cNvSpPr txBox="1"/>
          <p:nvPr/>
        </p:nvSpPr>
        <p:spPr>
          <a:xfrm>
            <a:off x="8630619" y="5903185"/>
            <a:ext cx="31645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mn-cs"/>
              </a:rPr>
              <a:t>Organiseren van patiënteducatie</a:t>
            </a:r>
            <a:endParaRPr kumimoji="0" lang="nl-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kstvak 23">
            <a:extLst>
              <a:ext uri="{FF2B5EF4-FFF2-40B4-BE49-F238E27FC236}">
                <a16:creationId xmlns:a16="http://schemas.microsoft.com/office/drawing/2014/main" id="{88C097E7-A32F-AAAC-C5E9-8DFB0D3A823F}"/>
              </a:ext>
            </a:extLst>
          </p:cNvPr>
          <p:cNvSpPr txBox="1"/>
          <p:nvPr/>
        </p:nvSpPr>
        <p:spPr>
          <a:xfrm>
            <a:off x="8195601" y="988004"/>
            <a:ext cx="2893816" cy="646331"/>
          </a:xfrm>
          <a:prstGeom prst="rect">
            <a:avLst/>
          </a:prstGeom>
          <a:solidFill>
            <a:schemeClr val="accent1">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Competenties voor professionals</a:t>
            </a:r>
            <a:endPar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6" name="Picture 2" descr="logo">
            <a:extLst>
              <a:ext uri="{FF2B5EF4-FFF2-40B4-BE49-F238E27FC236}">
                <a16:creationId xmlns:a16="http://schemas.microsoft.com/office/drawing/2014/main" id="{22FC5CA2-9A4B-76CF-B4E9-DFB2D424258F}"/>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89779" y="6038107"/>
            <a:ext cx="2072641" cy="549249"/>
          </a:xfrm>
          <a:prstGeom prst="rect">
            <a:avLst/>
          </a:prstGeom>
          <a:noFill/>
          <a:extLst>
            <a:ext uri="{909E8E84-426E-40DD-AFC4-6F175D3DCCD1}">
              <a14:hiddenFill xmlns:a14="http://schemas.microsoft.com/office/drawing/2010/main">
                <a:solidFill>
                  <a:srgbClr val="FFFFFF"/>
                </a:solidFill>
              </a14:hiddenFill>
            </a:ext>
          </a:extLst>
        </p:spPr>
      </p:pic>
      <p:sp>
        <p:nvSpPr>
          <p:cNvPr id="28" name="Tekstvak 27">
            <a:extLst>
              <a:ext uri="{FF2B5EF4-FFF2-40B4-BE49-F238E27FC236}">
                <a16:creationId xmlns:a16="http://schemas.microsoft.com/office/drawing/2014/main" id="{25EBADEE-0F31-7F91-A435-D75F1DA93F72}"/>
              </a:ext>
            </a:extLst>
          </p:cNvPr>
          <p:cNvSpPr txBox="1"/>
          <p:nvPr/>
        </p:nvSpPr>
        <p:spPr>
          <a:xfrm>
            <a:off x="5282285" y="6565522"/>
            <a:ext cx="6873164" cy="307777"/>
          </a:xfrm>
          <a:prstGeom prst="rect">
            <a:avLst/>
          </a:prstGeom>
          <a:noFill/>
        </p:spPr>
        <p:txBody>
          <a:bodyPr wrap="none" rtlCol="0">
            <a:spAutoFit/>
          </a:bodyPr>
          <a:lstStyle/>
          <a:p>
            <a:r>
              <a:rPr lang="nl-NL" sz="1400" dirty="0"/>
              <a:t>*</a:t>
            </a:r>
            <a:r>
              <a:rPr lang="nl-NL" sz="1200" dirty="0"/>
              <a:t>Interne netwerkmeeting AVDEL 21/09/2021; </a:t>
            </a:r>
            <a:r>
              <a:rPr lang="nl-NL" sz="1200" dirty="0" err="1"/>
              <a:t>Boeykens</a:t>
            </a:r>
            <a:r>
              <a:rPr lang="nl-NL" sz="1200" dirty="0"/>
              <a:t> et al., 2022; </a:t>
            </a:r>
            <a:r>
              <a:rPr lang="nl-NL" sz="1200" dirty="0" err="1"/>
              <a:t>Guraya</a:t>
            </a:r>
            <a:r>
              <a:rPr lang="nl-NL" sz="1200" dirty="0"/>
              <a:t> et al., 2018; </a:t>
            </a:r>
            <a:r>
              <a:rPr lang="nl-NL" sz="1200" dirty="0" err="1"/>
              <a:t>Volker</a:t>
            </a:r>
            <a:r>
              <a:rPr lang="nl-NL" sz="1200" dirty="0"/>
              <a:t> et al., 2017</a:t>
            </a:r>
            <a:endParaRPr lang="nl-BE" sz="1400" dirty="0"/>
          </a:p>
        </p:txBody>
      </p:sp>
      <p:sp>
        <p:nvSpPr>
          <p:cNvPr id="29" name="Titel 4">
            <a:extLst>
              <a:ext uri="{FF2B5EF4-FFF2-40B4-BE49-F238E27FC236}">
                <a16:creationId xmlns:a16="http://schemas.microsoft.com/office/drawing/2014/main" id="{F6D91415-2322-2F4D-7537-00435BA7F3D1}"/>
              </a:ext>
            </a:extLst>
          </p:cNvPr>
          <p:cNvSpPr txBox="1">
            <a:spLocks/>
          </p:cNvSpPr>
          <p:nvPr/>
        </p:nvSpPr>
        <p:spPr>
          <a:xfrm>
            <a:off x="378449" y="111476"/>
            <a:ext cx="10515600" cy="13255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500" b="1" i="0" kern="1200">
                <a:solidFill>
                  <a:schemeClr val="tx1"/>
                </a:solidFill>
                <a:latin typeface="Lato" panose="020F0502020204030203" pitchFamily="34" charset="0"/>
                <a:ea typeface="Lato" panose="020F0502020204030203" pitchFamily="34" charset="0"/>
                <a:cs typeface="Lato" panose="020F0502020204030203" pitchFamily="34" charset="0"/>
              </a:defRPr>
            </a:lvl1pPr>
          </a:lstStyle>
          <a:p>
            <a:r>
              <a:rPr lang="nl-NL" sz="3200" dirty="0"/>
              <a:t>Welke competenties in de eerste lijn?</a:t>
            </a:r>
            <a:endParaRPr lang="nl-BE" sz="3200" dirty="0"/>
          </a:p>
        </p:txBody>
      </p:sp>
    </p:spTree>
    <p:extLst>
      <p:ext uri="{BB962C8B-B14F-4D97-AF65-F5344CB8AC3E}">
        <p14:creationId xmlns:p14="http://schemas.microsoft.com/office/powerpoint/2010/main" val="28416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7B4A45A-A656-9CA5-ED6F-07C014109762}"/>
              </a:ext>
            </a:extLst>
          </p:cNvPr>
          <p:cNvPicPr>
            <a:picLocks noChangeAspect="1"/>
          </p:cNvPicPr>
          <p:nvPr/>
        </p:nvPicPr>
        <p:blipFill>
          <a:blip r:embed="rId3">
            <a:alphaModFix amt="30000"/>
          </a:blip>
          <a:stretch>
            <a:fillRect/>
          </a:stretch>
        </p:blipFill>
        <p:spPr>
          <a:xfrm>
            <a:off x="102637" y="856303"/>
            <a:ext cx="12191999" cy="6001697"/>
          </a:xfrm>
          <a:prstGeom prst="rect">
            <a:avLst/>
          </a:prstGeom>
        </p:spPr>
      </p:pic>
      <p:sp>
        <p:nvSpPr>
          <p:cNvPr id="5" name="Tekstvak 4">
            <a:extLst>
              <a:ext uri="{FF2B5EF4-FFF2-40B4-BE49-F238E27FC236}">
                <a16:creationId xmlns:a16="http://schemas.microsoft.com/office/drawing/2014/main" id="{ABA080B7-BD17-8895-757D-5004A352AFF4}"/>
              </a:ext>
            </a:extLst>
          </p:cNvPr>
          <p:cNvSpPr txBox="1"/>
          <p:nvPr/>
        </p:nvSpPr>
        <p:spPr>
          <a:xfrm>
            <a:off x="2431938" y="2116627"/>
            <a:ext cx="2531947" cy="757130"/>
          </a:xfrm>
          <a:prstGeom prst="rect">
            <a:avLst/>
          </a:prstGeom>
          <a:noFill/>
        </p:spPr>
        <p:txBody>
          <a:bodyPr wrap="square">
            <a:spAutoFit/>
          </a:bodyPr>
          <a:lstStyle/>
          <a:p>
            <a:pPr marL="0" lvl="0" indent="0" algn="ctr" defTabSz="889000">
              <a:lnSpc>
                <a:spcPct val="90000"/>
              </a:lnSpc>
              <a:spcBef>
                <a:spcPct val="0"/>
              </a:spcBef>
              <a:spcAft>
                <a:spcPct val="35000"/>
              </a:spcAft>
              <a:buNone/>
            </a:pPr>
            <a:r>
              <a:rPr lang="nl-NL" sz="2400" b="1" kern="1200" dirty="0"/>
              <a:t>Authentieke en complexe </a:t>
            </a:r>
            <a:r>
              <a:rPr lang="nl-NL" sz="2400" b="1" dirty="0"/>
              <a:t>c</a:t>
            </a:r>
            <a:r>
              <a:rPr lang="nl-NL" sz="2400" b="1" kern="1200" dirty="0"/>
              <a:t>ontext</a:t>
            </a:r>
            <a:endParaRPr lang="nl-BE" sz="2400" b="1" kern="1200" dirty="0"/>
          </a:p>
        </p:txBody>
      </p:sp>
      <p:sp>
        <p:nvSpPr>
          <p:cNvPr id="6" name="Tekstvak 5">
            <a:extLst>
              <a:ext uri="{FF2B5EF4-FFF2-40B4-BE49-F238E27FC236}">
                <a16:creationId xmlns:a16="http://schemas.microsoft.com/office/drawing/2014/main" id="{C31CD069-A5C4-B378-BD0F-54C522B8668C}"/>
              </a:ext>
            </a:extLst>
          </p:cNvPr>
          <p:cNvSpPr txBox="1"/>
          <p:nvPr/>
        </p:nvSpPr>
        <p:spPr>
          <a:xfrm>
            <a:off x="5912330" y="2374478"/>
            <a:ext cx="1967351" cy="1200329"/>
          </a:xfrm>
          <a:prstGeom prst="rect">
            <a:avLst/>
          </a:prstGeom>
          <a:noFill/>
        </p:spPr>
        <p:txBody>
          <a:bodyPr wrap="square">
            <a:spAutoFit/>
          </a:bodyPr>
          <a:lstStyle/>
          <a:p>
            <a:pPr lvl="0"/>
            <a:r>
              <a:rPr lang="nl-NL" sz="2400" b="1" dirty="0"/>
              <a:t>Mix van didactische werkvormen</a:t>
            </a:r>
            <a:endParaRPr lang="nl-BE" sz="2400" b="1" dirty="0"/>
          </a:p>
        </p:txBody>
      </p:sp>
      <p:sp>
        <p:nvSpPr>
          <p:cNvPr id="7" name="Tekstvak 6">
            <a:extLst>
              <a:ext uri="{FF2B5EF4-FFF2-40B4-BE49-F238E27FC236}">
                <a16:creationId xmlns:a16="http://schemas.microsoft.com/office/drawing/2014/main" id="{612A0FE0-E3A8-D11E-8BA9-71E86F734638}"/>
              </a:ext>
            </a:extLst>
          </p:cNvPr>
          <p:cNvSpPr txBox="1"/>
          <p:nvPr/>
        </p:nvSpPr>
        <p:spPr>
          <a:xfrm>
            <a:off x="8725949" y="3202988"/>
            <a:ext cx="1967351" cy="1200329"/>
          </a:xfrm>
          <a:prstGeom prst="rect">
            <a:avLst/>
          </a:prstGeom>
          <a:noFill/>
        </p:spPr>
        <p:txBody>
          <a:bodyPr wrap="square">
            <a:spAutoFit/>
          </a:bodyPr>
          <a:lstStyle/>
          <a:p>
            <a:pPr lvl="0"/>
            <a:r>
              <a:rPr lang="nl-NL" sz="2400" b="1" dirty="0"/>
              <a:t>Integratieve en reflectieve evaluatie</a:t>
            </a:r>
            <a:endParaRPr lang="nl-BE" sz="2400" b="1" dirty="0"/>
          </a:p>
        </p:txBody>
      </p:sp>
      <p:sp>
        <p:nvSpPr>
          <p:cNvPr id="3" name="Tekstvak 2">
            <a:extLst>
              <a:ext uri="{FF2B5EF4-FFF2-40B4-BE49-F238E27FC236}">
                <a16:creationId xmlns:a16="http://schemas.microsoft.com/office/drawing/2014/main" id="{F095C5A6-FEEB-BB5C-E86F-DD94F8FB04BF}"/>
              </a:ext>
            </a:extLst>
          </p:cNvPr>
          <p:cNvSpPr txBox="1"/>
          <p:nvPr/>
        </p:nvSpPr>
        <p:spPr>
          <a:xfrm>
            <a:off x="10003971" y="5884084"/>
            <a:ext cx="2188029" cy="253916"/>
          </a:xfrm>
          <a:prstGeom prst="rect">
            <a:avLst/>
          </a:prstGeom>
          <a:noFill/>
        </p:spPr>
        <p:txBody>
          <a:bodyPr wrap="square">
            <a:spAutoFit/>
          </a:bodyPr>
          <a:lstStyle/>
          <a:p>
            <a:r>
              <a:rPr lang="nl-NL" sz="1050" dirty="0"/>
              <a:t>Afbeelding: Florian Berger, </a:t>
            </a:r>
            <a:r>
              <a:rPr lang="nl-NL" sz="1050" dirty="0" err="1"/>
              <a:t>Unsplash</a:t>
            </a:r>
            <a:endParaRPr lang="nl-NL" sz="1050" dirty="0"/>
          </a:p>
        </p:txBody>
      </p:sp>
      <p:pic>
        <p:nvPicPr>
          <p:cNvPr id="2" name="Picture 2" descr="logo">
            <a:extLst>
              <a:ext uri="{FF2B5EF4-FFF2-40B4-BE49-F238E27FC236}">
                <a16:creationId xmlns:a16="http://schemas.microsoft.com/office/drawing/2014/main" id="{007A3101-29C4-13FB-C4FF-7023057865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779" y="6038107"/>
            <a:ext cx="2072641" cy="549249"/>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1CA417CD-08AE-BD76-5AA3-292E816F080D}"/>
              </a:ext>
            </a:extLst>
          </p:cNvPr>
          <p:cNvSpPr txBox="1"/>
          <p:nvPr/>
        </p:nvSpPr>
        <p:spPr>
          <a:xfrm>
            <a:off x="6043128" y="6269362"/>
            <a:ext cx="6148872" cy="461665"/>
          </a:xfrm>
          <a:prstGeom prst="rect">
            <a:avLst/>
          </a:prstGeom>
          <a:noFill/>
        </p:spPr>
        <p:txBody>
          <a:bodyPr wrap="square">
            <a:spAutoFit/>
          </a:bodyPr>
          <a:lstStyle/>
          <a:p>
            <a:r>
              <a:rPr lang="en-GB" sz="1200" dirty="0" err="1">
                <a:effectLst/>
                <a:latin typeface="Calibri" panose="020F0502020204030204" pitchFamily="34" charset="0"/>
                <a:ea typeface="Calibri" panose="020F0502020204030204" pitchFamily="34" charset="0"/>
                <a:cs typeface="Arial" panose="020B0604020202020204" pitchFamily="34" charset="0"/>
              </a:rPr>
              <a:t>Bergmans</a:t>
            </a:r>
            <a:r>
              <a:rPr lang="en-GB" sz="1200" dirty="0">
                <a:effectLst/>
                <a:latin typeface="Calibri" panose="020F0502020204030204" pitchFamily="34" charset="0"/>
                <a:ea typeface="Calibri" panose="020F0502020204030204" pitchFamily="34" charset="0"/>
                <a:cs typeface="Arial" panose="020B0604020202020204" pitchFamily="34" charset="0"/>
              </a:rPr>
              <a:t> et al. 2013; Della, 2010; </a:t>
            </a:r>
            <a:r>
              <a:rPr lang="en-GB" sz="1200" dirty="0" err="1">
                <a:effectLst/>
                <a:latin typeface="Calibri" panose="020F0502020204030204" pitchFamily="34" charset="0"/>
                <a:ea typeface="Calibri" panose="020F0502020204030204" pitchFamily="34" charset="0"/>
                <a:cs typeface="Arial" panose="020B0604020202020204" pitchFamily="34" charset="0"/>
              </a:rPr>
              <a:t>Dochy</a:t>
            </a:r>
            <a:r>
              <a:rPr lang="en-GB" sz="1200" dirty="0">
                <a:effectLst/>
                <a:latin typeface="Calibri" panose="020F0502020204030204" pitchFamily="34" charset="0"/>
                <a:ea typeface="Calibri" panose="020F0502020204030204" pitchFamily="34" charset="0"/>
                <a:cs typeface="Arial" panose="020B0604020202020204" pitchFamily="34" charset="0"/>
              </a:rPr>
              <a:t> , 2015;  Friend, 2019; </a:t>
            </a:r>
            <a:r>
              <a:rPr lang="en-GB" sz="1200" dirty="0" err="1">
                <a:effectLst/>
                <a:latin typeface="Calibri" panose="020F0502020204030204" pitchFamily="34" charset="0"/>
                <a:ea typeface="Calibri" panose="020F0502020204030204" pitchFamily="34" charset="0"/>
                <a:cs typeface="Arial" panose="020B0604020202020204" pitchFamily="34" charset="0"/>
              </a:rPr>
              <a:t>Kelchtermans</a:t>
            </a:r>
            <a:r>
              <a:rPr lang="en-GB" sz="1200" dirty="0">
                <a:latin typeface="Calibri" panose="020F0502020204030204" pitchFamily="34" charset="0"/>
                <a:ea typeface="Calibri" panose="020F0502020204030204" pitchFamily="34" charset="0"/>
                <a:cs typeface="Arial" panose="020B0604020202020204" pitchFamily="34" charset="0"/>
              </a:rPr>
              <a:t>,</a:t>
            </a:r>
            <a:r>
              <a:rPr lang="en-GB" sz="1200" dirty="0">
                <a:effectLst/>
                <a:latin typeface="Calibri" panose="020F0502020204030204" pitchFamily="34" charset="0"/>
                <a:ea typeface="Calibri" panose="020F0502020204030204" pitchFamily="34" charset="0"/>
                <a:cs typeface="Arial" panose="020B0604020202020204" pitchFamily="34" charset="0"/>
              </a:rPr>
              <a:t> 2009; Knowles, 1998; Schön, 1991; U4IoT_LivingLabMethodology</a:t>
            </a:r>
            <a:r>
              <a:rPr lang="nl-BE" sz="1200" dirty="0"/>
              <a:t>; Van </a:t>
            </a:r>
            <a:r>
              <a:rPr lang="nl-BE" sz="1200" dirty="0" err="1"/>
              <a:t>Merriënboer</a:t>
            </a:r>
            <a:r>
              <a:rPr lang="nl-BE" sz="1200" dirty="0"/>
              <a:t>, 2017; Vansteenkiste, 2004</a:t>
            </a:r>
          </a:p>
        </p:txBody>
      </p:sp>
      <p:sp>
        <p:nvSpPr>
          <p:cNvPr id="10" name="Titel 4">
            <a:extLst>
              <a:ext uri="{FF2B5EF4-FFF2-40B4-BE49-F238E27FC236}">
                <a16:creationId xmlns:a16="http://schemas.microsoft.com/office/drawing/2014/main" id="{1AB8172A-B43C-3321-05A0-C8FADF893B4D}"/>
              </a:ext>
            </a:extLst>
          </p:cNvPr>
          <p:cNvSpPr txBox="1">
            <a:spLocks/>
          </p:cNvSpPr>
          <p:nvPr/>
        </p:nvSpPr>
        <p:spPr>
          <a:xfrm>
            <a:off x="378449" y="111476"/>
            <a:ext cx="11406114" cy="13255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500" b="1" i="0" kern="1200">
                <a:solidFill>
                  <a:schemeClr val="tx1"/>
                </a:solidFill>
                <a:latin typeface="Lato" panose="020F0502020204030203" pitchFamily="34" charset="0"/>
                <a:ea typeface="Lato" panose="020F0502020204030203" pitchFamily="34" charset="0"/>
                <a:cs typeface="Lato" panose="020F0502020204030203" pitchFamily="34" charset="0"/>
              </a:defRPr>
            </a:lvl1pPr>
          </a:lstStyle>
          <a:p>
            <a:r>
              <a:rPr lang="nl-NL" sz="3200" dirty="0"/>
              <a:t>Wat zijn sleutelelementen van een krachtige leeromgeving?</a:t>
            </a:r>
            <a:endParaRPr lang="nl-BE" sz="3200" dirty="0"/>
          </a:p>
        </p:txBody>
      </p:sp>
    </p:spTree>
    <p:extLst>
      <p:ext uri="{BB962C8B-B14F-4D97-AF65-F5344CB8AC3E}">
        <p14:creationId xmlns:p14="http://schemas.microsoft.com/office/powerpoint/2010/main" val="902193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7B4A45A-A656-9CA5-ED6F-07C014109762}"/>
              </a:ext>
            </a:extLst>
          </p:cNvPr>
          <p:cNvPicPr>
            <a:picLocks noChangeAspect="1"/>
          </p:cNvPicPr>
          <p:nvPr/>
        </p:nvPicPr>
        <p:blipFill>
          <a:blip r:embed="rId3">
            <a:alphaModFix amt="30000"/>
          </a:blip>
          <a:stretch>
            <a:fillRect/>
          </a:stretch>
        </p:blipFill>
        <p:spPr>
          <a:xfrm>
            <a:off x="102637" y="856303"/>
            <a:ext cx="12191999" cy="6001697"/>
          </a:xfrm>
          <a:prstGeom prst="rect">
            <a:avLst/>
          </a:prstGeom>
        </p:spPr>
      </p:pic>
      <p:sp>
        <p:nvSpPr>
          <p:cNvPr id="5" name="Tekstvak 4">
            <a:extLst>
              <a:ext uri="{FF2B5EF4-FFF2-40B4-BE49-F238E27FC236}">
                <a16:creationId xmlns:a16="http://schemas.microsoft.com/office/drawing/2014/main" id="{ABA080B7-BD17-8895-757D-5004A352AFF4}"/>
              </a:ext>
            </a:extLst>
          </p:cNvPr>
          <p:cNvSpPr txBox="1"/>
          <p:nvPr/>
        </p:nvSpPr>
        <p:spPr>
          <a:xfrm>
            <a:off x="2431938" y="2116627"/>
            <a:ext cx="2531947" cy="757130"/>
          </a:xfrm>
          <a:prstGeom prst="rect">
            <a:avLst/>
          </a:prstGeom>
          <a:noFill/>
        </p:spPr>
        <p:txBody>
          <a:bodyPr wrap="square">
            <a:spAutoFit/>
          </a:bodyPr>
          <a:lstStyle/>
          <a:p>
            <a:pPr marL="0" lvl="0" indent="0" algn="ctr" defTabSz="889000">
              <a:lnSpc>
                <a:spcPct val="90000"/>
              </a:lnSpc>
              <a:spcBef>
                <a:spcPct val="0"/>
              </a:spcBef>
              <a:spcAft>
                <a:spcPct val="35000"/>
              </a:spcAft>
              <a:buNone/>
            </a:pPr>
            <a:r>
              <a:rPr lang="nl-NL" sz="2400" b="1" kern="1200" dirty="0"/>
              <a:t>Authentieke en complexe </a:t>
            </a:r>
            <a:r>
              <a:rPr lang="nl-NL" sz="2400" b="1" dirty="0"/>
              <a:t>c</a:t>
            </a:r>
            <a:r>
              <a:rPr lang="nl-NL" sz="2400" b="1" kern="1200" dirty="0"/>
              <a:t>ontext</a:t>
            </a:r>
            <a:endParaRPr lang="nl-BE" sz="2400" b="1" kern="1200" dirty="0"/>
          </a:p>
        </p:txBody>
      </p:sp>
      <p:sp>
        <p:nvSpPr>
          <p:cNvPr id="3" name="Tekstvak 2">
            <a:extLst>
              <a:ext uri="{FF2B5EF4-FFF2-40B4-BE49-F238E27FC236}">
                <a16:creationId xmlns:a16="http://schemas.microsoft.com/office/drawing/2014/main" id="{F095C5A6-FEEB-BB5C-E86F-DD94F8FB04BF}"/>
              </a:ext>
            </a:extLst>
          </p:cNvPr>
          <p:cNvSpPr txBox="1"/>
          <p:nvPr/>
        </p:nvSpPr>
        <p:spPr>
          <a:xfrm>
            <a:off x="10003971" y="5884084"/>
            <a:ext cx="2188029" cy="253916"/>
          </a:xfrm>
          <a:prstGeom prst="rect">
            <a:avLst/>
          </a:prstGeom>
          <a:noFill/>
        </p:spPr>
        <p:txBody>
          <a:bodyPr wrap="square">
            <a:spAutoFit/>
          </a:bodyPr>
          <a:lstStyle/>
          <a:p>
            <a:r>
              <a:rPr lang="nl-NL" sz="1050" dirty="0"/>
              <a:t>Afbeelding: Florian Berger, </a:t>
            </a:r>
            <a:r>
              <a:rPr lang="nl-NL" sz="1050" dirty="0" err="1"/>
              <a:t>Unsplash</a:t>
            </a:r>
            <a:endParaRPr lang="nl-NL" sz="1050" dirty="0"/>
          </a:p>
        </p:txBody>
      </p:sp>
      <p:sp>
        <p:nvSpPr>
          <p:cNvPr id="10" name="Tekstvak 9">
            <a:extLst>
              <a:ext uri="{FF2B5EF4-FFF2-40B4-BE49-F238E27FC236}">
                <a16:creationId xmlns:a16="http://schemas.microsoft.com/office/drawing/2014/main" id="{7FE848BC-44C4-4EDB-1A07-A791B907A45C}"/>
              </a:ext>
            </a:extLst>
          </p:cNvPr>
          <p:cNvSpPr txBox="1"/>
          <p:nvPr/>
        </p:nvSpPr>
        <p:spPr>
          <a:xfrm>
            <a:off x="2220443" y="1309932"/>
            <a:ext cx="1808462" cy="646331"/>
          </a:xfrm>
          <a:prstGeom prst="rect">
            <a:avLst/>
          </a:prstGeom>
          <a:noFill/>
        </p:spPr>
        <p:txBody>
          <a:bodyPr wrap="square">
            <a:spAutoFit/>
          </a:bodyPr>
          <a:lstStyle/>
          <a:p>
            <a:r>
              <a:rPr lang="nl-NL" b="0" i="0" dirty="0">
                <a:solidFill>
                  <a:srgbClr val="202124"/>
                </a:solidFill>
                <a:effectLst/>
              </a:rPr>
              <a:t>scenario uit het echte leven</a:t>
            </a:r>
            <a:endParaRPr lang="nl-BE" dirty="0"/>
          </a:p>
        </p:txBody>
      </p:sp>
      <p:sp>
        <p:nvSpPr>
          <p:cNvPr id="12" name="Tekstvak 11">
            <a:extLst>
              <a:ext uri="{FF2B5EF4-FFF2-40B4-BE49-F238E27FC236}">
                <a16:creationId xmlns:a16="http://schemas.microsoft.com/office/drawing/2014/main" id="{9F6C8B66-5A09-8046-173F-38D761D99EA9}"/>
              </a:ext>
            </a:extLst>
          </p:cNvPr>
          <p:cNvSpPr txBox="1"/>
          <p:nvPr/>
        </p:nvSpPr>
        <p:spPr>
          <a:xfrm>
            <a:off x="514618" y="1757724"/>
            <a:ext cx="1519455" cy="923330"/>
          </a:xfrm>
          <a:prstGeom prst="rect">
            <a:avLst/>
          </a:prstGeom>
          <a:noFill/>
        </p:spPr>
        <p:txBody>
          <a:bodyPr wrap="square">
            <a:spAutoFit/>
          </a:bodyPr>
          <a:lstStyle/>
          <a:p>
            <a:r>
              <a:rPr lang="nl-NL" b="0" i="0" dirty="0">
                <a:solidFill>
                  <a:srgbClr val="202124"/>
                </a:solidFill>
                <a:effectLst/>
              </a:rPr>
              <a:t>probleem relevant voor de student</a:t>
            </a:r>
            <a:endParaRPr lang="nl-BE" dirty="0"/>
          </a:p>
        </p:txBody>
      </p:sp>
      <p:sp>
        <p:nvSpPr>
          <p:cNvPr id="13" name="Tekstvak 12">
            <a:extLst>
              <a:ext uri="{FF2B5EF4-FFF2-40B4-BE49-F238E27FC236}">
                <a16:creationId xmlns:a16="http://schemas.microsoft.com/office/drawing/2014/main" id="{50A36093-5FDF-A203-6E9C-5C71DA9BB197}"/>
              </a:ext>
            </a:extLst>
          </p:cNvPr>
          <p:cNvSpPr txBox="1"/>
          <p:nvPr/>
        </p:nvSpPr>
        <p:spPr>
          <a:xfrm>
            <a:off x="2558740" y="3333284"/>
            <a:ext cx="2041252" cy="923330"/>
          </a:xfrm>
          <a:prstGeom prst="rect">
            <a:avLst/>
          </a:prstGeom>
          <a:noFill/>
        </p:spPr>
        <p:txBody>
          <a:bodyPr wrap="square">
            <a:spAutoFit/>
          </a:bodyPr>
          <a:lstStyle/>
          <a:p>
            <a:r>
              <a:rPr lang="nl-NL" dirty="0">
                <a:solidFill>
                  <a:srgbClr val="202124"/>
                </a:solidFill>
              </a:rPr>
              <a:t>v</a:t>
            </a:r>
            <a:r>
              <a:rPr lang="nl-NL" b="0" i="0" dirty="0">
                <a:solidFill>
                  <a:srgbClr val="202124"/>
                </a:solidFill>
                <a:effectLst/>
              </a:rPr>
              <a:t>oortbouwen op voorkennis en vaardigheden</a:t>
            </a:r>
            <a:endParaRPr lang="nl-BE" dirty="0"/>
          </a:p>
        </p:txBody>
      </p:sp>
      <p:pic>
        <p:nvPicPr>
          <p:cNvPr id="2" name="Picture 2" descr="logo">
            <a:extLst>
              <a:ext uri="{FF2B5EF4-FFF2-40B4-BE49-F238E27FC236}">
                <a16:creationId xmlns:a16="http://schemas.microsoft.com/office/drawing/2014/main" id="{007A3101-29C4-13FB-C4FF-7023057865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779" y="6038107"/>
            <a:ext cx="2072641" cy="549249"/>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55E29F74-D074-3E31-D0E5-E7CB36682E27}"/>
              </a:ext>
            </a:extLst>
          </p:cNvPr>
          <p:cNvSpPr txBox="1"/>
          <p:nvPr/>
        </p:nvSpPr>
        <p:spPr>
          <a:xfrm>
            <a:off x="6043128" y="6269362"/>
            <a:ext cx="6148872" cy="461665"/>
          </a:xfrm>
          <a:prstGeom prst="rect">
            <a:avLst/>
          </a:prstGeom>
          <a:noFill/>
        </p:spPr>
        <p:txBody>
          <a:bodyPr wrap="square">
            <a:spAutoFit/>
          </a:bodyPr>
          <a:lstStyle/>
          <a:p>
            <a:r>
              <a:rPr lang="en-GB" sz="1200" dirty="0" err="1">
                <a:effectLst/>
                <a:latin typeface="Calibri" panose="020F0502020204030204" pitchFamily="34" charset="0"/>
                <a:ea typeface="Calibri" panose="020F0502020204030204" pitchFamily="34" charset="0"/>
                <a:cs typeface="Arial" panose="020B0604020202020204" pitchFamily="34" charset="0"/>
              </a:rPr>
              <a:t>Bergmans</a:t>
            </a:r>
            <a:r>
              <a:rPr lang="en-GB" sz="1200" dirty="0">
                <a:effectLst/>
                <a:latin typeface="Calibri" panose="020F0502020204030204" pitchFamily="34" charset="0"/>
                <a:ea typeface="Calibri" panose="020F0502020204030204" pitchFamily="34" charset="0"/>
                <a:cs typeface="Arial" panose="020B0604020202020204" pitchFamily="34" charset="0"/>
              </a:rPr>
              <a:t> et al. 2013; Della, 2010; </a:t>
            </a:r>
            <a:r>
              <a:rPr lang="en-GB" sz="1200" dirty="0" err="1">
                <a:effectLst/>
                <a:latin typeface="Calibri" panose="020F0502020204030204" pitchFamily="34" charset="0"/>
                <a:ea typeface="Calibri" panose="020F0502020204030204" pitchFamily="34" charset="0"/>
                <a:cs typeface="Arial" panose="020B0604020202020204" pitchFamily="34" charset="0"/>
              </a:rPr>
              <a:t>Dochy</a:t>
            </a:r>
            <a:r>
              <a:rPr lang="en-GB" sz="1200" dirty="0">
                <a:effectLst/>
                <a:latin typeface="Calibri" panose="020F0502020204030204" pitchFamily="34" charset="0"/>
                <a:ea typeface="Calibri" panose="020F0502020204030204" pitchFamily="34" charset="0"/>
                <a:cs typeface="Arial" panose="020B0604020202020204" pitchFamily="34" charset="0"/>
              </a:rPr>
              <a:t> , 2015;  Friend, 2019; </a:t>
            </a:r>
            <a:r>
              <a:rPr lang="en-GB" sz="1200" dirty="0" err="1">
                <a:effectLst/>
                <a:latin typeface="Calibri" panose="020F0502020204030204" pitchFamily="34" charset="0"/>
                <a:ea typeface="Calibri" panose="020F0502020204030204" pitchFamily="34" charset="0"/>
                <a:cs typeface="Arial" panose="020B0604020202020204" pitchFamily="34" charset="0"/>
              </a:rPr>
              <a:t>Kelchtermans</a:t>
            </a:r>
            <a:r>
              <a:rPr lang="en-GB" sz="1200" dirty="0">
                <a:latin typeface="Calibri" panose="020F0502020204030204" pitchFamily="34" charset="0"/>
                <a:ea typeface="Calibri" panose="020F0502020204030204" pitchFamily="34" charset="0"/>
                <a:cs typeface="Arial" panose="020B0604020202020204" pitchFamily="34" charset="0"/>
              </a:rPr>
              <a:t>,</a:t>
            </a:r>
            <a:r>
              <a:rPr lang="en-GB" sz="1200" dirty="0">
                <a:effectLst/>
                <a:latin typeface="Calibri" panose="020F0502020204030204" pitchFamily="34" charset="0"/>
                <a:ea typeface="Calibri" panose="020F0502020204030204" pitchFamily="34" charset="0"/>
                <a:cs typeface="Arial" panose="020B0604020202020204" pitchFamily="34" charset="0"/>
              </a:rPr>
              <a:t> 2009; Knowles, 1998; Schön, 1991; U4IoT_LivingLabMethodology</a:t>
            </a:r>
            <a:r>
              <a:rPr lang="nl-BE" sz="1200" dirty="0"/>
              <a:t>; Van </a:t>
            </a:r>
            <a:r>
              <a:rPr lang="nl-BE" sz="1200" dirty="0" err="1"/>
              <a:t>Merriënboer</a:t>
            </a:r>
            <a:r>
              <a:rPr lang="nl-BE" sz="1200" dirty="0"/>
              <a:t>, 2017; Vansteenkiste, 2004</a:t>
            </a:r>
          </a:p>
        </p:txBody>
      </p:sp>
      <p:sp>
        <p:nvSpPr>
          <p:cNvPr id="11" name="Titel 4">
            <a:extLst>
              <a:ext uri="{FF2B5EF4-FFF2-40B4-BE49-F238E27FC236}">
                <a16:creationId xmlns:a16="http://schemas.microsoft.com/office/drawing/2014/main" id="{07D8EBF7-86AE-22DD-6947-1DF0B3B705E5}"/>
              </a:ext>
            </a:extLst>
          </p:cNvPr>
          <p:cNvSpPr txBox="1">
            <a:spLocks/>
          </p:cNvSpPr>
          <p:nvPr/>
        </p:nvSpPr>
        <p:spPr>
          <a:xfrm>
            <a:off x="378449" y="111476"/>
            <a:ext cx="10515600" cy="13255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500" b="1" i="0" kern="1200">
                <a:solidFill>
                  <a:schemeClr val="tx1"/>
                </a:solidFill>
                <a:latin typeface="Lato" panose="020F0502020204030203" pitchFamily="34" charset="0"/>
                <a:ea typeface="Lato" panose="020F0502020204030203" pitchFamily="34" charset="0"/>
                <a:cs typeface="Lato" panose="020F0502020204030203" pitchFamily="34" charset="0"/>
              </a:defRPr>
            </a:lvl1pPr>
          </a:lstStyle>
          <a:p>
            <a:r>
              <a:rPr lang="nl-NL" sz="3200" dirty="0"/>
              <a:t>Authentieke en complexe context</a:t>
            </a:r>
            <a:endParaRPr lang="nl-BE" sz="3200" dirty="0"/>
          </a:p>
        </p:txBody>
      </p:sp>
    </p:spTree>
    <p:extLst>
      <p:ext uri="{BB962C8B-B14F-4D97-AF65-F5344CB8AC3E}">
        <p14:creationId xmlns:p14="http://schemas.microsoft.com/office/powerpoint/2010/main" val="38824933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5155</Words>
  <Application>Microsoft Office PowerPoint</Application>
  <PresentationFormat>Breedbeeld</PresentationFormat>
  <Paragraphs>344</Paragraphs>
  <Slides>28</Slides>
  <Notes>20</Notes>
  <HiddenSlides>0</HiddenSlides>
  <MMClips>0</MMClips>
  <ScaleCrop>false</ScaleCrop>
  <HeadingPairs>
    <vt:vector size="6" baseType="variant">
      <vt:variant>
        <vt:lpstr>Gebruikte lettertypen</vt:lpstr>
      </vt:variant>
      <vt:variant>
        <vt:i4>6</vt:i4>
      </vt:variant>
      <vt:variant>
        <vt:lpstr>Thema</vt:lpstr>
      </vt:variant>
      <vt:variant>
        <vt:i4>2</vt:i4>
      </vt:variant>
      <vt:variant>
        <vt:lpstr>Diatitels</vt:lpstr>
      </vt:variant>
      <vt:variant>
        <vt:i4>28</vt:i4>
      </vt:variant>
    </vt:vector>
  </HeadingPairs>
  <TitlesOfParts>
    <vt:vector size="36" baseType="lpstr">
      <vt:lpstr>Arial</vt:lpstr>
      <vt:lpstr>Calibri</vt:lpstr>
      <vt:lpstr>Calibri Light</vt:lpstr>
      <vt:lpstr>Lato</vt:lpstr>
      <vt:lpstr>Lato Light</vt:lpstr>
      <vt:lpstr>Wingdings</vt:lpstr>
      <vt:lpstr>Office Theme</vt:lpstr>
      <vt:lpstr>1_Office Theme</vt:lpstr>
      <vt:lpstr>Krachtige leeromgeving voor een sterke eerste lijn  Sleutelelementen en inspirerende voorbeelden  </vt:lpstr>
      <vt:lpstr>Waarom zijn krachtige leeromgevingen in de eerste lijn nodig?</vt:lpstr>
      <vt:lpstr>Waarom een inspiratieboekje met sleutelelementen en voorbeelden van krachtige leeromgevingen in de eerste lijn?</vt:lpstr>
      <vt:lpstr>Hoe gingen we te werk?</vt:lpstr>
      <vt:lpstr>Onderzoek en methodiek</vt:lpstr>
      <vt:lpstr>PowerPoint-presentatie</vt:lpstr>
      <vt:lpstr>PowerPoint-presentatie</vt:lpstr>
      <vt:lpstr>PowerPoint-presentatie</vt:lpstr>
      <vt:lpstr>PowerPoint-presentatie</vt:lpstr>
      <vt:lpstr>PowerPoint-presentatie</vt:lpstr>
      <vt:lpstr>Integratieve en reflectieve evaluatie</vt:lpstr>
      <vt:lpstr>Onderzoek en methodiek</vt:lpstr>
      <vt:lpstr>Onderzoek en methodiek</vt:lpstr>
      <vt:lpstr>PowerPoint-presentatie</vt:lpstr>
      <vt:lpstr>Inspiratie</vt:lpstr>
      <vt:lpstr>Inspiratie</vt:lpstr>
      <vt:lpstr>Inspiratie</vt:lpstr>
      <vt:lpstr>Inspiratie</vt:lpstr>
      <vt:lpstr>Inspiratie</vt:lpstr>
      <vt:lpstr>Inspiratie</vt:lpstr>
      <vt:lpstr>PowerPoint-presentatie</vt:lpstr>
      <vt:lpstr>Er is een brug nodig, er is een plan –  laat ons samen bouwen</vt:lpstr>
      <vt:lpstr>Dank voor jullie aandacht!</vt:lpstr>
      <vt:lpstr>Referenties</vt:lpstr>
      <vt:lpstr>Referenties</vt:lpstr>
      <vt:lpstr>Referenties</vt:lpstr>
      <vt:lpstr>Referenties</vt:lpstr>
      <vt:lpstr>Referenties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Becky Noyens</cp:lastModifiedBy>
  <cp:revision>163</cp:revision>
  <dcterms:created xsi:type="dcterms:W3CDTF">2019-08-21T09:40:42Z</dcterms:created>
  <dcterms:modified xsi:type="dcterms:W3CDTF">2023-10-24T09:05:34Z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337be75-dfbb-4261-9834-ac247c7dde13_Enabled">
    <vt:lpwstr>true</vt:lpwstr>
  </property>
  <property fmtid="{D5CDD505-2E9C-101B-9397-08002B2CF9AE}" pid="3" name="MSIP_Label_c337be75-dfbb-4261-9834-ac247c7dde13_SetDate">
    <vt:lpwstr>2023-03-02T10:27:17Z</vt:lpwstr>
  </property>
  <property fmtid="{D5CDD505-2E9C-101B-9397-08002B2CF9AE}" pid="4" name="MSIP_Label_c337be75-dfbb-4261-9834-ac247c7dde13_Method">
    <vt:lpwstr>Standard</vt:lpwstr>
  </property>
  <property fmtid="{D5CDD505-2E9C-101B-9397-08002B2CF9AE}" pid="5" name="MSIP_Label_c337be75-dfbb-4261-9834-ac247c7dde13_Name">
    <vt:lpwstr>Algemeen</vt:lpwstr>
  </property>
  <property fmtid="{D5CDD505-2E9C-101B-9397-08002B2CF9AE}" pid="6" name="MSIP_Label_c337be75-dfbb-4261-9834-ac247c7dde13_SiteId">
    <vt:lpwstr>77d33cc5-c9b4-4766-95c7-ed5b515e1cce</vt:lpwstr>
  </property>
  <property fmtid="{D5CDD505-2E9C-101B-9397-08002B2CF9AE}" pid="7" name="MSIP_Label_c337be75-dfbb-4261-9834-ac247c7dde13_ActionId">
    <vt:lpwstr>8e4b1c50-5bc6-4d6b-bc78-12fb4d0f66ee</vt:lpwstr>
  </property>
  <property fmtid="{D5CDD505-2E9C-101B-9397-08002B2CF9AE}" pid="8" name="MSIP_Label_c337be75-dfbb-4261-9834-ac247c7dde13_ContentBits">
    <vt:lpwstr>0</vt:lpwstr>
  </property>
</Properties>
</file>